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  <p:sldMasterId id="2147484008" r:id="rId5"/>
  </p:sldMasterIdLst>
  <p:notesMasterIdLst>
    <p:notesMasterId r:id="rId19"/>
  </p:notesMasterIdLst>
  <p:handoutMasterIdLst>
    <p:handoutMasterId r:id="rId20"/>
  </p:handoutMasterIdLst>
  <p:sldIdLst>
    <p:sldId id="306" r:id="rId6"/>
    <p:sldId id="310" r:id="rId7"/>
    <p:sldId id="312" r:id="rId8"/>
    <p:sldId id="286" r:id="rId9"/>
    <p:sldId id="276" r:id="rId10"/>
    <p:sldId id="313" r:id="rId11"/>
    <p:sldId id="314" r:id="rId12"/>
    <p:sldId id="316" r:id="rId13"/>
    <p:sldId id="321" r:id="rId14"/>
    <p:sldId id="317" r:id="rId15"/>
    <p:sldId id="302" r:id="rId16"/>
    <p:sldId id="320" r:id="rId17"/>
    <p:sldId id="309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577"/>
    <a:srgbClr val="4C5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82" autoAdjust="0"/>
  </p:normalViewPr>
  <p:slideViewPr>
    <p:cSldViewPr snapToGrid="0" snapToObjects="1">
      <p:cViewPr varScale="1">
        <p:scale>
          <a:sx n="143" d="100"/>
          <a:sy n="143" d="100"/>
        </p:scale>
        <p:origin x="81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359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E4C68-07DA-174E-A704-1F6A8B32A18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64213-9419-DD43-BFB9-92E62E0C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42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12478-90B6-7344-809C-C6B4E725950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1FD36-E2E2-EF4F-A69E-2C9E144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8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1FD36-E2E2-EF4F-A69E-2C9E14480C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1FD36-E2E2-EF4F-A69E-2C9E14480C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3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1FD36-E2E2-EF4F-A69E-2C9E14480C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2145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6F2CCF-445D-EC4F-AFBF-931D33A37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8E6E60-2FE9-144B-821B-1FFAA251A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2DC075-6CDE-714F-967B-5E95BC74B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C198-B055-074F-8F71-EA5C7122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2554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00B30-CD5A-954F-8CB4-834FDCF0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ED897-0E10-FB4B-A14C-CADD563E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DBB798-A5A1-914E-86DD-B7012F4405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387F76-7D1C-6544-A536-3E7692327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87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66D0FB-DA55-3A49-8944-5C21AACE4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7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14AF-C669-964D-846D-562E8119C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CD6C4-FBC2-B74C-AFC0-C25197BC5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D2EF-3C7F-9D4A-B92C-B00735DC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DBB798-A5A1-914E-86DD-B7012F4405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0623B6-1319-0443-8630-1CD0D2FC4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1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C198-B055-074F-8F71-EA5C7122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2554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00B30-CD5A-954F-8CB4-834FDCF0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ED897-0E10-FB4B-A14C-CADD563E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DBB798-A5A1-914E-86DD-B7012F4405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387F76-7D1C-6544-A536-3E7692327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99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74EB-7F95-A543-8926-5BE5DF88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0CCAF-46C9-574C-8247-E2E269E30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6B20A-1AA4-D24F-A3D0-65954C3F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DBB798-A5A1-914E-86DD-B7012F4405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6D6CA3-C4F3-E14D-9DB9-40F972AAF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07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530A-1EFD-374B-9AD3-EA1E9934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C96A3-0C27-0441-8924-B3892AD43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237C4-976C-9B49-A3E0-461CE76C5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00F3F-9511-6F4C-9319-210C4F15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DBB798-A5A1-914E-86DD-B7012F4405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E700F8-6393-424C-AF48-DEB2CC4EEEF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44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7209C-1829-5C45-A278-F4091690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5035C-0986-074E-9001-4A9F1C142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FEAB7-1803-114A-8D7B-43EAE3586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FCE14-C206-8748-93D5-7AB5CF76E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1F235-998D-C841-9104-C0751451A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ACBA25-6470-0847-835B-0F6E5302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DBB798-A5A1-914E-86DD-B7012F4405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87FBFF6-0614-D442-9FEF-9F73F2DD693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35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ED2E-25F8-1741-9803-5824F8C3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20018-DD55-FE46-8683-6B5DC413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DBB798-A5A1-914E-86DD-B7012F4405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276845C-F483-B342-92B8-512D8A328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66D0FB-DA55-3A49-8944-5C21AACE4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83FAD-FA9C-B84E-A8F9-242DBDE6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DBB798-A5A1-914E-86DD-B7012F44051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2EA626-D9DA-F04E-ADB3-C3561E770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0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7772-7C80-6B4C-993E-FAECED21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A0B74-6445-3B41-90A7-350FE693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194E5-B942-0947-8BBA-03E726B57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3E921-B088-C049-B41B-CFFE5CE5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DBB798-A5A1-914E-86DD-B7012F4405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BC73C0-BB3F-0C41-B2D4-8F486CF14ED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53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B077-3ABB-9E45-A405-679E3C76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D4CEB9-7515-1A44-A5AF-CD5D0BEA2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5B43B-CDA1-2640-9274-14A3B3088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B30DE-DF61-964B-8952-2BC45472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DBB798-A5A1-914E-86DD-B7012F4405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9504D8-46B2-924A-A272-5B344F631B5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72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0BD5-8F2B-9B46-9545-990B7163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B48BD-93BD-2E48-A580-A601CBB52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6F3C0-7CFA-D944-92CD-167CD366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DBB798-A5A1-914E-86DD-B7012F4405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673D0-7EE8-FF4A-9D98-A8E9B1E85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0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C8DC-2137-A240-80C1-BD459CB44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A8FB9-3EAF-7C45-92E7-6043EF184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C18C-E9F2-A14B-9354-BEB2A8D9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DBB798-A5A1-914E-86DD-B7012F4405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EBC45D-6AC9-6C4C-B7D4-F83929BED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8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8524805-F109-F243-A28A-EDBE5EB5A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9834"/>
            <a:ext cx="4038600" cy="29739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7719"/>
            <a:ext cx="4038600" cy="26799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A3B408-FB79-544A-8FF9-6F1A232A08C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BFEBEB-F436-2C44-B244-A36DEDD7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456" y="4882896"/>
            <a:ext cx="348343" cy="246888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214577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DED5BD5-CA5B-4047-ADB6-3C439385D0E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2326824-E9DE-EB47-988F-C04FBFEE9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B21601-CB1E-E649-AF7E-31C9E750F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4B0910-286D-C54D-A736-8F0301D54BB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1E177D4-9386-8E46-A626-080F3120A0C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-BACKDROP._V7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675"/>
            <a:ext cx="9144000" cy="48985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580" y="583047"/>
            <a:ext cx="6778035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456" y="4882896"/>
            <a:ext cx="348343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baseline="0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NovaRPOWERPOINTb.png"/>
          <p:cNvPicPr>
            <a:picLocks noChangeAspect="1"/>
          </p:cNvPicPr>
          <p:nvPr userDrawn="1"/>
        </p:nvPicPr>
        <p:blipFill>
          <a:blip r:embed="rId16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205" y="217053"/>
            <a:ext cx="969052" cy="36599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31F2C9B-63EB-FF48-A88C-11EAA2AFA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81B8F5-AD7A-F447-BF2B-4F0AD8AE8D4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46" y="260604"/>
            <a:ext cx="901700" cy="368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4020" r:id="rId12"/>
    <p:sldLayoutId id="2147484021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spc="-100" baseline="0">
          <a:solidFill>
            <a:srgbClr val="214577"/>
          </a:solidFill>
          <a:latin typeface="+mj-lt"/>
          <a:ea typeface="+mj-ea"/>
          <a:cs typeface="HelveticaNeue Condensed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1970BF-8A0E-A341-94DE-445F2504B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4882896"/>
            <a:ext cx="4114800" cy="246888"/>
          </a:xfrm>
          <a:prstGeom prst="rect">
            <a:avLst/>
          </a:prstGeom>
          <a:solidFill>
            <a:srgbClr val="4C5A6A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pic>
        <p:nvPicPr>
          <p:cNvPr id="9" name="Picture 8" descr="NovaRPOWERPOINTb.png">
            <a:extLst>
              <a:ext uri="{FF2B5EF4-FFF2-40B4-BE49-F238E27FC236}">
                <a16:creationId xmlns:a16="http://schemas.microsoft.com/office/drawing/2014/main" id="{191312C2-99A1-4740-8752-010790EDF7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205" y="217053"/>
            <a:ext cx="969052" cy="3659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4F19FB-AFEA-0A48-8842-A7BE5C37B627}"/>
              </a:ext>
            </a:extLst>
          </p:cNvPr>
          <p:cNvSpPr/>
          <p:nvPr userDrawn="1"/>
        </p:nvSpPr>
        <p:spPr>
          <a:xfrm>
            <a:off x="0" y="0"/>
            <a:ext cx="9144000" cy="48828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214577">
                  <a:lumMod val="14000"/>
                  <a:lumOff val="86000"/>
                </a:srgbClr>
              </a:gs>
              <a:gs pos="28000">
                <a:schemeClr val="accent1"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DFF4AC-8AEE-8C4E-AB26-51229C6074DD}"/>
              </a:ext>
            </a:extLst>
          </p:cNvPr>
          <p:cNvSpPr/>
          <p:nvPr userDrawn="1"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4C5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93BD3B3-D9C5-7F4D-ADB1-213F7860F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P0172B V15 2/29/24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139CC4-6A07-6643-B62E-50DF1630A5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46" y="260604"/>
            <a:ext cx="9017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8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209AB3E-FD6C-C743-8190-2F55C822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456" y="4882896"/>
            <a:ext cx="348343" cy="246888"/>
          </a:xfrm>
        </p:spPr>
        <p:txBody>
          <a:bodyPr/>
          <a:lstStyle/>
          <a:p>
            <a:fld id="{0CFEC368-1D7A-4F81-ABF6-AE0E36BAF64C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4DF4EA-2BA6-4640-98FF-87C9B391E4EA}"/>
              </a:ext>
            </a:extLst>
          </p:cNvPr>
          <p:cNvSpPr txBox="1">
            <a:spLocks/>
          </p:cNvSpPr>
          <p:nvPr/>
        </p:nvSpPr>
        <p:spPr>
          <a:xfrm>
            <a:off x="441701" y="617460"/>
            <a:ext cx="8343069" cy="5830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21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Невероятная простота в анализаторе электролитов нового поколения</a:t>
            </a:r>
            <a:endParaRPr lang="en-US" sz="2800" dirty="0"/>
          </a:p>
        </p:txBody>
      </p:sp>
      <p:pic>
        <p:nvPicPr>
          <p:cNvPr id="9" name="Picture 8" descr="NovaRPOWERPOINTb.png">
            <a:extLst>
              <a:ext uri="{FF2B5EF4-FFF2-40B4-BE49-F238E27FC236}">
                <a16:creationId xmlns:a16="http://schemas.microsoft.com/office/drawing/2014/main" id="{4F10F0AB-998D-624D-876F-8A8689780C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205" y="217053"/>
            <a:ext cx="969052" cy="365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2947C-7C9C-8F8B-F092-3D0A3B3D17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P0172B V18 5/1/24</a:t>
            </a:r>
          </a:p>
        </p:txBody>
      </p:sp>
      <p:pic>
        <p:nvPicPr>
          <p:cNvPr id="13" name="Picture 12" descr="A white and blue machine with a screen&#10;&#10;Description automatically generated">
            <a:extLst>
              <a:ext uri="{FF2B5EF4-FFF2-40B4-BE49-F238E27FC236}">
                <a16:creationId xmlns:a16="http://schemas.microsoft.com/office/drawing/2014/main" id="{A06D0CF7-D0D0-ABE5-E744-4F1487A089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63" y="1299900"/>
            <a:ext cx="3019703" cy="32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3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6D01C3-C3A7-4645-9B8F-851A5C1CC021}"/>
              </a:ext>
            </a:extLst>
          </p:cNvPr>
          <p:cNvSpPr txBox="1">
            <a:spLocks/>
          </p:cNvSpPr>
          <p:nvPr/>
        </p:nvSpPr>
        <p:spPr>
          <a:xfrm>
            <a:off x="439269" y="648603"/>
            <a:ext cx="8113060" cy="5830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214577"/>
                </a:solidFill>
                <a:latin typeface="+mj-lt"/>
              </a:rPr>
              <a:t>Дополнительный мониторинг качества</a:t>
            </a:r>
            <a:r>
              <a:rPr lang="en-US" sz="2800" dirty="0">
                <a:solidFill>
                  <a:srgbClr val="214577"/>
                </a:solidFill>
                <a:latin typeface="+mj-lt"/>
              </a:rPr>
              <a:t> (SQM)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C66F9B5-800B-804D-9671-FBC4B8073DAE}"/>
              </a:ext>
            </a:extLst>
          </p:cNvPr>
          <p:cNvSpPr txBox="1">
            <a:spLocks/>
          </p:cNvSpPr>
          <p:nvPr/>
        </p:nvSpPr>
        <p:spPr>
          <a:xfrm>
            <a:off x="457201" y="1329942"/>
            <a:ext cx="2393926" cy="5830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indent="-1143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en-US" sz="1200" dirty="0"/>
              <a:t>Обеспечивает дополнительный электронный контроль за каждым образцом и калибровкой</a:t>
            </a:r>
            <a:r>
              <a:rPr lang="en-US" altLang="en-US" sz="1200" dirty="0"/>
              <a:t>.</a:t>
            </a:r>
          </a:p>
          <a:p>
            <a:pPr marL="120650" indent="-1143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sz="1200" dirty="0"/>
              <a:t>Проверяет правильность работы всех аналитических компонентов.</a:t>
            </a:r>
            <a:r>
              <a:rPr lang="en-US" altLang="en-US" sz="1200" dirty="0"/>
              <a:t>Verifies correct sample flow.</a:t>
            </a:r>
          </a:p>
          <a:p>
            <a:pPr marL="120650" indent="-1143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sz="1200" dirty="0"/>
              <a:t>Подтверждает правильность результатов анализа каждого образца пациента, проведенного в промежутках между запланированными интервалами контроля качества.</a:t>
            </a:r>
            <a:endParaRPr lang="en-US" altLang="en-US" sz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C6327-38C9-D261-A821-358DA17BB7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P0172B V18 5/1/24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22B6B-F85F-F4AD-ADD0-5D262C88CA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8" y="1403421"/>
            <a:ext cx="2489405" cy="1878622"/>
          </a:xfrm>
          <a:prstGeom prst="rect">
            <a:avLst/>
          </a:prstGeom>
        </p:spPr>
      </p:pic>
      <p:pic>
        <p:nvPicPr>
          <p:cNvPr id="5" name="Picture 4" descr="A white and blue medical device&#10;&#10;Description automatically generated">
            <a:extLst>
              <a:ext uri="{FF2B5EF4-FFF2-40B4-BE49-F238E27FC236}">
                <a16:creationId xmlns:a16="http://schemas.microsoft.com/office/drawing/2014/main" id="{D8494A67-BF81-52BA-6E13-467A37BD91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62" y="1567788"/>
            <a:ext cx="4409950" cy="292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DB400-F6E5-9745-AB7A-11F20933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A037B27-6402-184D-AFE2-433657C43B36}"/>
              </a:ext>
            </a:extLst>
          </p:cNvPr>
          <p:cNvSpPr txBox="1">
            <a:spLocks/>
          </p:cNvSpPr>
          <p:nvPr/>
        </p:nvSpPr>
        <p:spPr>
          <a:xfrm>
            <a:off x="439269" y="648599"/>
            <a:ext cx="8113060" cy="5830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214577"/>
                </a:solidFill>
                <a:latin typeface="+mj-lt"/>
              </a:rPr>
              <a:t>Двунаправленная связь с </a:t>
            </a:r>
            <a:r>
              <a:rPr lang="en-US" sz="2800" dirty="0" err="1">
                <a:solidFill>
                  <a:srgbClr val="214577"/>
                </a:solidFill>
                <a:latin typeface="+mj-lt"/>
              </a:rPr>
              <a:t>novaNet</a:t>
            </a:r>
            <a:endParaRPr lang="en-US" sz="2800" dirty="0">
              <a:solidFill>
                <a:srgbClr val="214577"/>
              </a:solidFill>
              <a:latin typeface="+mj-lt"/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9597D0C-9133-EF43-AB18-1DA15E963E90}"/>
              </a:ext>
            </a:extLst>
          </p:cNvPr>
          <p:cNvSpPr txBox="1">
            <a:spLocks/>
          </p:cNvSpPr>
          <p:nvPr/>
        </p:nvSpPr>
        <p:spPr>
          <a:xfrm>
            <a:off x="457199" y="2886287"/>
            <a:ext cx="8095129" cy="1659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buClr>
                <a:schemeClr val="tx1"/>
              </a:buClr>
            </a:pPr>
            <a:r>
              <a:rPr lang="ru-RU" altLang="en-US" sz="1200" dirty="0" err="1"/>
              <a:t>novaNet</a:t>
            </a:r>
            <a:r>
              <a:rPr lang="ru-RU" altLang="en-US" sz="1200" dirty="0"/>
              <a:t> - это единое экономичное решение для двунаправленного взаимодействия устройств </a:t>
            </a:r>
            <a:r>
              <a:rPr lang="ru-RU" altLang="en-US" sz="1200" dirty="0" err="1"/>
              <a:t>Nova</a:t>
            </a:r>
            <a:r>
              <a:rPr lang="ru-RU" altLang="en-US" sz="1200" dirty="0"/>
              <a:t> </a:t>
            </a:r>
            <a:r>
              <a:rPr lang="ru-RU" altLang="en-US" sz="1200" dirty="0" err="1"/>
              <a:t>point</a:t>
            </a:r>
            <a:r>
              <a:rPr lang="ru-RU" altLang="en-US" sz="1200" dirty="0"/>
              <a:t> </a:t>
            </a:r>
            <a:r>
              <a:rPr lang="ru-RU" altLang="en-US" sz="1200" dirty="0" err="1"/>
              <a:t>of</a:t>
            </a:r>
            <a:r>
              <a:rPr lang="ru-RU" altLang="en-US" sz="1200" dirty="0"/>
              <a:t> </a:t>
            </a:r>
            <a:r>
              <a:rPr lang="ru-RU" altLang="en-US" sz="1200" dirty="0" err="1"/>
              <a:t>care</a:t>
            </a:r>
            <a:r>
              <a:rPr lang="ru-RU" altLang="en-US" sz="1200" dirty="0"/>
              <a:t> (POC) со специалистом</a:t>
            </a:r>
            <a:r>
              <a:rPr lang="en-US" altLang="en-US" sz="1200" dirty="0"/>
              <a:t> LIS/HIS/EMR.</a:t>
            </a:r>
            <a:br>
              <a:rPr lang="en-US" altLang="en-US" sz="1200" dirty="0"/>
            </a:br>
            <a:endParaRPr lang="en-US" altLang="en-US" sz="500" dirty="0"/>
          </a:p>
          <a:p>
            <a:pPr marL="114300" indent="-114300">
              <a:buClr>
                <a:schemeClr val="tx1"/>
              </a:buClr>
            </a:pPr>
            <a:r>
              <a:rPr lang="ru-RU" altLang="en-US" sz="1200" dirty="0" err="1"/>
              <a:t>novaNet</a:t>
            </a:r>
            <a:r>
              <a:rPr lang="ru-RU" altLang="en-US" sz="1200" dirty="0"/>
              <a:t> снижает стоимость стороннего промежуточного программного обеспечения для подключения нескольких анализаторов </a:t>
            </a:r>
            <a:r>
              <a:rPr lang="ru-RU" altLang="en-US" sz="1200" dirty="0" err="1"/>
              <a:t>Nova</a:t>
            </a:r>
            <a:r>
              <a:rPr lang="ru-RU" altLang="en-US" sz="1200" dirty="0"/>
              <a:t> к специализированному</a:t>
            </a:r>
            <a:r>
              <a:rPr lang="en-US" altLang="en-US" sz="1200" dirty="0"/>
              <a:t> LIS/HIS/EMR.</a:t>
            </a:r>
          </a:p>
          <a:p>
            <a:pPr marL="114300" indent="-114300">
              <a:lnSpc>
                <a:spcPct val="150000"/>
              </a:lnSpc>
              <a:buClr>
                <a:schemeClr val="tx1"/>
              </a:buClr>
            </a:pPr>
            <a:r>
              <a:rPr lang="ru-RU" altLang="en-US" sz="1200" dirty="0"/>
              <a:t>Форматы промышленных стандартов </a:t>
            </a:r>
            <a:r>
              <a:rPr lang="ru-RU" altLang="en-US" sz="1200" dirty="0" err="1"/>
              <a:t>novaNet</a:t>
            </a:r>
            <a:r>
              <a:rPr lang="ru-RU" altLang="en-US" sz="1200" dirty="0"/>
              <a:t> HL7, ASTM и POCT1-A2 легко сопрягаются друг с другом</a:t>
            </a:r>
            <a:r>
              <a:rPr lang="en-US" altLang="en-US" sz="1200" dirty="0"/>
              <a:t>.</a:t>
            </a:r>
            <a:endParaRPr lang="en-US" sz="1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F1357-7532-AE0F-3447-0CABB2B35B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P0172B V18 5/1/24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6C7A51-1781-2FBA-7AAA-256357B3D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930" y="2544566"/>
            <a:ext cx="13132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100" b="1" u="none" dirty="0">
                <a:solidFill>
                  <a:srgbClr val="214577"/>
                </a:solidFill>
              </a:rPr>
              <a:t>Prime ES Comp Plus</a:t>
            </a:r>
          </a:p>
        </p:txBody>
      </p:sp>
      <p:pic>
        <p:nvPicPr>
          <p:cNvPr id="21" name="Picture 20" descr="A tablet with a screen and text&#10;&#10;Description automatically generated with medium confidence">
            <a:extLst>
              <a:ext uri="{FF2B5EF4-FFF2-40B4-BE49-F238E27FC236}">
                <a16:creationId xmlns:a16="http://schemas.microsoft.com/office/drawing/2014/main" id="{80A89BAC-01D7-9239-5E8E-558BBF995F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35" y="1333779"/>
            <a:ext cx="3792664" cy="11618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F12B854-DD17-565D-26D3-3B3DB6E4A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163" y="2544566"/>
            <a:ext cx="13132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100" b="1" u="none" dirty="0">
                <a:solidFill>
                  <a:srgbClr val="214577"/>
                </a:solidFill>
              </a:rPr>
              <a:t>LIS/HIS/EMR</a:t>
            </a:r>
          </a:p>
        </p:txBody>
      </p:sp>
      <p:pic>
        <p:nvPicPr>
          <p:cNvPr id="5" name="Picture 4" descr="A white and blue machine with a screen&#10;&#10;Description automatically generated">
            <a:extLst>
              <a:ext uri="{FF2B5EF4-FFF2-40B4-BE49-F238E27FC236}">
                <a16:creationId xmlns:a16="http://schemas.microsoft.com/office/drawing/2014/main" id="{9585091B-F83C-1814-31FC-09FC79024D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94" y="1266260"/>
            <a:ext cx="2039685" cy="13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D71FD71-CDA8-4540-A234-B3A66060C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42137"/>
            <a:ext cx="41148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marL="120650" indent="-1206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u="none" dirty="0">
                <a:latin typeface="+mn-lt"/>
              </a:rPr>
              <a:t>Простой и компактный </a:t>
            </a:r>
            <a:r>
              <a:rPr lang="en-US" sz="300" u="none" dirty="0">
                <a:latin typeface="+mn-lt"/>
              </a:rPr>
              <a:t> </a:t>
            </a:r>
          </a:p>
          <a:p>
            <a:pPr marL="120650" indent="-1206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u="none" dirty="0">
                <a:latin typeface="+mn-lt"/>
              </a:rPr>
              <a:t>Множество основных электролитов, включая </a:t>
            </a:r>
            <a:r>
              <a:rPr lang="ru-RU" sz="1200" u="none" dirty="0" err="1">
                <a:latin typeface="+mn-lt"/>
              </a:rPr>
              <a:t>Na</a:t>
            </a:r>
            <a:r>
              <a:rPr lang="en-US" sz="1200" u="none" dirty="0">
                <a:latin typeface="+mn-lt"/>
              </a:rPr>
              <a:t>, K, Cl, </a:t>
            </a:r>
            <a:r>
              <a:rPr lang="en-US" sz="1200" u="none" dirty="0" err="1">
                <a:latin typeface="+mn-lt"/>
              </a:rPr>
              <a:t>iCa</a:t>
            </a:r>
            <a:r>
              <a:rPr lang="en-US" sz="1200" u="none" dirty="0">
                <a:latin typeface="+mn-lt"/>
              </a:rPr>
              <a:t>, </a:t>
            </a:r>
            <a:r>
              <a:rPr lang="en-US" sz="1200" u="none" dirty="0" err="1">
                <a:latin typeface="+mn-lt"/>
              </a:rPr>
              <a:t>iMg</a:t>
            </a:r>
            <a:r>
              <a:rPr lang="en-US" sz="1200" u="none" dirty="0">
                <a:latin typeface="+mn-lt"/>
              </a:rPr>
              <a:t>, pH, </a:t>
            </a:r>
            <a:r>
              <a:rPr lang="en-US" sz="1200" u="none" dirty="0" err="1">
                <a:latin typeface="+mn-lt"/>
              </a:rPr>
              <a:t>Hct</a:t>
            </a:r>
            <a:r>
              <a:rPr lang="en-US" sz="300" u="none" dirty="0">
                <a:latin typeface="+mn-lt"/>
              </a:rPr>
              <a:t> </a:t>
            </a:r>
          </a:p>
          <a:p>
            <a:pPr marL="120650" indent="-1206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u="none" dirty="0">
                <a:latin typeface="+mn-lt"/>
              </a:rPr>
              <a:t>Результаты по цельной крови, сыворотке или плазме - примерно за 90 секунд</a:t>
            </a:r>
          </a:p>
          <a:p>
            <a:pPr marL="120650" indent="-1206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u="none" dirty="0">
                <a:latin typeface="+mn-lt"/>
              </a:rPr>
              <a:t>Не требующие технического обслуживания картриджи для датчиков и калибраторов</a:t>
            </a:r>
            <a:r>
              <a:rPr lang="en-US" sz="1200" u="none" dirty="0">
                <a:latin typeface="+mn-lt"/>
              </a:rPr>
              <a:t> </a:t>
            </a:r>
            <a:endParaRPr lang="en-US" sz="300" u="none" dirty="0">
              <a:latin typeface="+mn-lt"/>
            </a:endParaRPr>
          </a:p>
          <a:p>
            <a:pPr marL="628650" lvl="1" indent="-171450">
              <a:spcAft>
                <a:spcPts val="600"/>
              </a:spcAft>
              <a:buFontTx/>
              <a:buChar char="-"/>
              <a:defRPr/>
            </a:pPr>
            <a:r>
              <a:rPr lang="ru-RU" sz="1200" u="none" dirty="0">
                <a:latin typeface="+mn-lt"/>
              </a:rPr>
              <a:t>Увеличивают время безотказной работы</a:t>
            </a:r>
          </a:p>
          <a:p>
            <a:pPr marL="628650" lvl="1" indent="-171450">
              <a:spcAft>
                <a:spcPts val="600"/>
              </a:spcAft>
              <a:buFontTx/>
              <a:buChar char="-"/>
              <a:defRPr/>
            </a:pPr>
            <a:r>
              <a:rPr lang="ru-RU" sz="1200" u="none" dirty="0">
                <a:latin typeface="+mn-lt"/>
              </a:rPr>
              <a:t>Снижают затраты на каждый тест</a:t>
            </a:r>
            <a:endParaRPr lang="en-US" sz="1200" u="none" dirty="0">
              <a:latin typeface="+mn-l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6D01C3-C3A7-4645-9B8F-851A5C1CC021}"/>
              </a:ext>
            </a:extLst>
          </p:cNvPr>
          <p:cNvSpPr txBox="1">
            <a:spLocks/>
          </p:cNvSpPr>
          <p:nvPr/>
        </p:nvSpPr>
        <p:spPr>
          <a:xfrm>
            <a:off x="457200" y="648602"/>
            <a:ext cx="7520650" cy="5830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rgbClr val="214577"/>
                </a:solidFill>
                <a:latin typeface="+mj-lt"/>
              </a:rPr>
              <a:t>Эволюция технологий</a:t>
            </a:r>
            <a:endParaRPr lang="en-US" sz="2800" dirty="0">
              <a:solidFill>
                <a:srgbClr val="214577"/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2F621-F98F-7C03-2024-160164FC58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P0172B V18 5/1/24</a:t>
            </a:r>
          </a:p>
        </p:txBody>
      </p:sp>
      <p:pic>
        <p:nvPicPr>
          <p:cNvPr id="4" name="Picture 3" descr="A white and blue machine with a screen&#10;&#10;Description automatically generated">
            <a:extLst>
              <a:ext uri="{FF2B5EF4-FFF2-40B4-BE49-F238E27FC236}">
                <a16:creationId xmlns:a16="http://schemas.microsoft.com/office/drawing/2014/main" id="{BD6CD70B-6B91-0843-A0B4-079E7C54B0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54" y="1378751"/>
            <a:ext cx="3019703" cy="32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9C948-9C0C-5344-901A-DD4018C4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2AAE09-DB85-AD4A-B323-66D9D2E4FD45}"/>
              </a:ext>
            </a:extLst>
          </p:cNvPr>
          <p:cNvSpPr txBox="1">
            <a:spLocks/>
          </p:cNvSpPr>
          <p:nvPr/>
        </p:nvSpPr>
        <p:spPr>
          <a:xfrm>
            <a:off x="447290" y="648602"/>
            <a:ext cx="8113060" cy="5830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spc="-50" dirty="0">
                <a:solidFill>
                  <a:srgbClr val="214577"/>
                </a:solidFill>
                <a:latin typeface="+mj-lt"/>
              </a:rPr>
              <a:t>Семейство </a:t>
            </a:r>
            <a:r>
              <a:rPr lang="ru-RU" sz="2800" spc="-50" dirty="0" err="1">
                <a:solidFill>
                  <a:srgbClr val="214577"/>
                </a:solidFill>
                <a:latin typeface="+mj-lt"/>
              </a:rPr>
              <a:t>Prime</a:t>
            </a:r>
            <a:r>
              <a:rPr lang="ru-RU" sz="2800" spc="-50" dirty="0">
                <a:solidFill>
                  <a:srgbClr val="214577"/>
                </a:solidFill>
                <a:latin typeface="+mj-lt"/>
              </a:rPr>
              <a:t> предлагает четыре модели и до 24 тестов </a:t>
            </a:r>
            <a:r>
              <a:rPr lang="ru-RU" sz="2800" spc="-50">
                <a:solidFill>
                  <a:srgbClr val="214577"/>
                </a:solidFill>
                <a:latin typeface="+mj-lt"/>
              </a:rPr>
              <a:t>для ОРИТ</a:t>
            </a:r>
            <a:endParaRPr lang="en-US" sz="2800" spc="-50" dirty="0">
              <a:solidFill>
                <a:srgbClr val="214577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P0172B V18 5/1/24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F86FF-BB5A-D54E-9903-C88953E1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982" y="1688734"/>
            <a:ext cx="18585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en-US" sz="1100" b="1" u="none" dirty="0">
                <a:solidFill>
                  <a:srgbClr val="214577"/>
                </a:solidFill>
              </a:rPr>
              <a:t>Комплексная модель</a:t>
            </a:r>
            <a:endParaRPr lang="en-US" altLang="en-US" sz="1100" b="1" u="none" dirty="0">
              <a:solidFill>
                <a:srgbClr val="21457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48B14-B414-A84F-B450-D2E3D7C79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651" y="1951806"/>
            <a:ext cx="18585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 b="1" u="none" dirty="0">
                <a:solidFill>
                  <a:srgbClr val="214577"/>
                </a:solidFill>
              </a:rPr>
              <a:t> </a:t>
            </a:r>
            <a:r>
              <a:rPr lang="ru-RU" altLang="en-US" sz="1100" b="1" u="none" dirty="0">
                <a:solidFill>
                  <a:srgbClr val="214577"/>
                </a:solidFill>
              </a:rPr>
              <a:t>Модель электролиты</a:t>
            </a:r>
          </a:p>
          <a:p>
            <a:pPr eaLnBrk="1" hangingPunct="1"/>
            <a:endParaRPr lang="en-US" altLang="en-US" sz="1100" b="1" u="none" dirty="0">
              <a:solidFill>
                <a:srgbClr val="21457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64CAB4-0922-4447-A53C-5BE11CF4F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287" y="2058792"/>
            <a:ext cx="13153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en-US" sz="1000" b="1" u="none" dirty="0">
                <a:solidFill>
                  <a:srgbClr val="214577"/>
                </a:solidFill>
              </a:rPr>
              <a:t>Модель газов крови</a:t>
            </a:r>
            <a:endParaRPr lang="en-US" altLang="en-US" sz="1000" b="1" u="none" dirty="0">
              <a:solidFill>
                <a:srgbClr val="21457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A4561-A024-5A47-8BBA-446A458D0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410" y="1688734"/>
            <a:ext cx="219323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en-US" sz="1100" b="1" u="none" dirty="0">
                <a:solidFill>
                  <a:srgbClr val="214577"/>
                </a:solidFill>
              </a:rPr>
              <a:t>Модель для интенсивной терапии</a:t>
            </a:r>
            <a:endParaRPr lang="en-US" altLang="en-US" sz="1100" b="1" u="none" dirty="0">
              <a:solidFill>
                <a:srgbClr val="214577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89ACDB-4E12-4943-827D-8E5E47B4A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849" y="4279266"/>
            <a:ext cx="74007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en-US" sz="1100" u="none" dirty="0">
                <a:solidFill>
                  <a:srgbClr val="214577"/>
                </a:solidFill>
              </a:rPr>
              <a:t>Доступные тесты</a:t>
            </a:r>
            <a:r>
              <a:rPr lang="en-US" altLang="en-US" sz="1100" u="none" dirty="0">
                <a:solidFill>
                  <a:srgbClr val="214577"/>
                </a:solidFill>
              </a:rPr>
              <a:t>: </a:t>
            </a:r>
            <a:r>
              <a:rPr lang="en-US" altLang="en-US" sz="1100" b="1" u="none" dirty="0">
                <a:solidFill>
                  <a:srgbClr val="214577"/>
                </a:solidFill>
              </a:rPr>
              <a:t>pH, </a:t>
            </a:r>
            <a:r>
              <a:rPr lang="en-US" altLang="en-US" sz="1000" b="1" i="1" u="none" dirty="0">
                <a:solidFill>
                  <a:srgbClr val="214577"/>
                </a:solidFill>
              </a:rPr>
              <a:t>P</a:t>
            </a:r>
            <a:r>
              <a:rPr lang="en-US" altLang="en-US" sz="1100" b="1" u="none" dirty="0">
                <a:solidFill>
                  <a:srgbClr val="214577"/>
                </a:solidFill>
              </a:rPr>
              <a:t>CO</a:t>
            </a:r>
            <a:r>
              <a:rPr lang="en-US" altLang="en-US" sz="1100" b="1" u="none" baseline="-25000" dirty="0">
                <a:solidFill>
                  <a:srgbClr val="214577"/>
                </a:solidFill>
              </a:rPr>
              <a:t>2</a:t>
            </a:r>
            <a:r>
              <a:rPr lang="en-US" altLang="en-US" sz="1100" b="1" u="none" dirty="0">
                <a:solidFill>
                  <a:srgbClr val="214577"/>
                </a:solidFill>
              </a:rPr>
              <a:t>, </a:t>
            </a:r>
            <a:r>
              <a:rPr lang="en-US" altLang="en-US" sz="1000" b="1" i="1" u="none" dirty="0">
                <a:solidFill>
                  <a:srgbClr val="214577"/>
                </a:solidFill>
              </a:rPr>
              <a:t>P</a:t>
            </a:r>
            <a:r>
              <a:rPr lang="en-US" altLang="en-US" sz="1100" b="1" u="none" dirty="0">
                <a:solidFill>
                  <a:srgbClr val="214577"/>
                </a:solidFill>
              </a:rPr>
              <a:t>O2, SO</a:t>
            </a:r>
            <a:r>
              <a:rPr lang="en-US" altLang="en-US" sz="1100" b="1" u="none" baseline="-25000" dirty="0">
                <a:solidFill>
                  <a:srgbClr val="214577"/>
                </a:solidFill>
              </a:rPr>
              <a:t>2</a:t>
            </a:r>
            <a:r>
              <a:rPr lang="en-US" altLang="en-US" sz="1100" b="1" u="none" dirty="0">
                <a:solidFill>
                  <a:srgbClr val="214577"/>
                </a:solidFill>
              </a:rPr>
              <a:t>%, </a:t>
            </a:r>
            <a:r>
              <a:rPr lang="en-US" altLang="en-US" sz="1100" b="1" u="none" dirty="0" err="1">
                <a:solidFill>
                  <a:srgbClr val="214577"/>
                </a:solidFill>
              </a:rPr>
              <a:t>Hct</a:t>
            </a:r>
            <a:r>
              <a:rPr lang="en-US" altLang="en-US" sz="1100" b="1" u="none" dirty="0">
                <a:solidFill>
                  <a:srgbClr val="214577"/>
                </a:solidFill>
              </a:rPr>
              <a:t>, Hb, MCHC, Na, K, Cl, TCO</a:t>
            </a:r>
            <a:r>
              <a:rPr lang="en-US" altLang="en-US" sz="1100" b="1" u="none" baseline="-25000" dirty="0">
                <a:solidFill>
                  <a:srgbClr val="214577"/>
                </a:solidFill>
              </a:rPr>
              <a:t>2</a:t>
            </a:r>
            <a:r>
              <a:rPr lang="en-US" altLang="en-US" sz="1100" b="1" u="none" dirty="0">
                <a:solidFill>
                  <a:srgbClr val="214577"/>
                </a:solidFill>
              </a:rPr>
              <a:t>, </a:t>
            </a:r>
            <a:r>
              <a:rPr lang="en-US" altLang="en-US" sz="1100" b="1" u="none" dirty="0" err="1">
                <a:solidFill>
                  <a:srgbClr val="214577"/>
                </a:solidFill>
              </a:rPr>
              <a:t>iCa</a:t>
            </a:r>
            <a:r>
              <a:rPr lang="en-US" altLang="en-US" sz="1100" b="1" u="none" dirty="0">
                <a:solidFill>
                  <a:srgbClr val="214577"/>
                </a:solidFill>
              </a:rPr>
              <a:t>, </a:t>
            </a:r>
            <a:r>
              <a:rPr lang="en-US" altLang="en-US" sz="1100" b="1" u="none" dirty="0" err="1">
                <a:solidFill>
                  <a:srgbClr val="214577"/>
                </a:solidFill>
              </a:rPr>
              <a:t>iMg</a:t>
            </a:r>
            <a:r>
              <a:rPr lang="en-US" altLang="en-US" sz="1100" b="1" u="none" dirty="0">
                <a:solidFill>
                  <a:srgbClr val="214577"/>
                </a:solidFill>
              </a:rPr>
              <a:t>, Glu, Lac, BUN, </a:t>
            </a:r>
            <a:r>
              <a:rPr lang="en-US" altLang="en-US" sz="1100" b="1" u="none" dirty="0" err="1">
                <a:solidFill>
                  <a:srgbClr val="214577"/>
                </a:solidFill>
              </a:rPr>
              <a:t>Creat</a:t>
            </a:r>
            <a:r>
              <a:rPr lang="en-US" altLang="en-US" sz="1100" b="1" u="none" dirty="0">
                <a:solidFill>
                  <a:srgbClr val="214577"/>
                </a:solidFill>
              </a:rPr>
              <a:t>, eGFR,  CO-Ox, </a:t>
            </a:r>
            <a:r>
              <a:rPr lang="en-US" altLang="en-US" sz="1100" b="1" u="none" dirty="0" err="1">
                <a:solidFill>
                  <a:srgbClr val="214577"/>
                </a:solidFill>
              </a:rPr>
              <a:t>ePV</a:t>
            </a:r>
            <a:endParaRPr lang="en-US" altLang="en-US" sz="1100" b="1" u="none" dirty="0">
              <a:solidFill>
                <a:srgbClr val="214577"/>
              </a:solidFill>
            </a:endParaRPr>
          </a:p>
        </p:txBody>
      </p:sp>
      <p:pic>
        <p:nvPicPr>
          <p:cNvPr id="14" name="Picture 13" descr="A blue and white machine with buttons&#10;&#10;Description automatically generated">
            <a:extLst>
              <a:ext uri="{FF2B5EF4-FFF2-40B4-BE49-F238E27FC236}">
                <a16:creationId xmlns:a16="http://schemas.microsoft.com/office/drawing/2014/main" id="{29F85B8B-ADAF-C885-34C3-8B9B6786DD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50" y="2011310"/>
            <a:ext cx="2039165" cy="2102889"/>
          </a:xfrm>
          <a:prstGeom prst="rect">
            <a:avLst/>
          </a:prstGeom>
        </p:spPr>
      </p:pic>
      <p:pic>
        <p:nvPicPr>
          <p:cNvPr id="9" name="Picture 8" descr="A blue and white machine with a screen&#10;&#10;Description automatically generated">
            <a:extLst>
              <a:ext uri="{FF2B5EF4-FFF2-40B4-BE49-F238E27FC236}">
                <a16:creationId xmlns:a16="http://schemas.microsoft.com/office/drawing/2014/main" id="{26E283DF-1BB7-9CE2-E749-295D4EB5A8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26" y="2284051"/>
            <a:ext cx="2127550" cy="2165964"/>
          </a:xfrm>
          <a:prstGeom prst="rect">
            <a:avLst/>
          </a:prstGeom>
        </p:spPr>
      </p:pic>
      <p:pic>
        <p:nvPicPr>
          <p:cNvPr id="19" name="Picture 18" descr="A close-up of a machine&#10;&#10;Description automatically generated">
            <a:extLst>
              <a:ext uri="{FF2B5EF4-FFF2-40B4-BE49-F238E27FC236}">
                <a16:creationId xmlns:a16="http://schemas.microsoft.com/office/drawing/2014/main" id="{BD737BD2-4C42-835F-69F2-C82E3086D4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6" y="1996196"/>
            <a:ext cx="3174411" cy="2413875"/>
          </a:xfrm>
          <a:prstGeom prst="rect">
            <a:avLst/>
          </a:prstGeom>
        </p:spPr>
      </p:pic>
      <p:pic>
        <p:nvPicPr>
          <p:cNvPr id="4" name="Picture 3" descr="A white and blue machine with a screen&#10;&#10;Description automatically generated">
            <a:extLst>
              <a:ext uri="{FF2B5EF4-FFF2-40B4-BE49-F238E27FC236}">
                <a16:creationId xmlns:a16="http://schemas.microsoft.com/office/drawing/2014/main" id="{0B4F27ED-9FDB-6097-076A-AE13167F6E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38" y="2278466"/>
            <a:ext cx="1849646" cy="19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8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D71FD71-CDA8-4540-A234-B3A66060C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8" y="1238965"/>
            <a:ext cx="4620988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marL="120650" indent="-11557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ru-RU" sz="1200" u="none" dirty="0">
                <a:latin typeface="+mn-lt"/>
                <a:ea typeface="MS PGothic"/>
                <a:cs typeface="Times New Roman"/>
              </a:rPr>
              <a:t>Тест-меню 7 измеряемых показателей</a:t>
            </a:r>
            <a:br>
              <a:rPr lang="en-US" sz="1000" dirty="0">
                <a:ea typeface="MS PGothic"/>
                <a:cs typeface="Times New Roman"/>
              </a:rPr>
            </a:br>
            <a:r>
              <a:rPr lang="en-US" sz="1000" u="none" dirty="0">
                <a:ea typeface="MS PGothic"/>
                <a:cs typeface="Times New Roman"/>
              </a:rPr>
              <a:t>	</a:t>
            </a:r>
            <a:r>
              <a:rPr lang="en-US" altLang="en-US" sz="1200" u="none" dirty="0">
                <a:latin typeface="+mn-lt"/>
                <a:cs typeface="Times New Roman" panose="02020603050405020304" pitchFamily="18" charset="0"/>
              </a:rPr>
              <a:t>Na, K, Cl, </a:t>
            </a:r>
            <a:r>
              <a:rPr lang="en-US" altLang="en-US" sz="1200" u="none" dirty="0" err="1">
                <a:latin typeface="+mn-lt"/>
                <a:cs typeface="Times New Roman" panose="02020603050405020304" pitchFamily="18" charset="0"/>
              </a:rPr>
              <a:t>iCa</a:t>
            </a:r>
            <a:r>
              <a:rPr lang="en-US" altLang="en-US" sz="1200" u="none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1200" u="none" dirty="0" err="1">
                <a:latin typeface="+mn-lt"/>
                <a:cs typeface="Times New Roman" panose="02020603050405020304" pitchFamily="18" charset="0"/>
              </a:rPr>
              <a:t>iMg</a:t>
            </a:r>
            <a:r>
              <a:rPr lang="en-US" altLang="en-US" sz="1200" u="none" dirty="0">
                <a:latin typeface="+mn-lt"/>
                <a:cs typeface="Times New Roman" panose="02020603050405020304" pitchFamily="18" charset="0"/>
              </a:rPr>
              <a:t>, pH, </a:t>
            </a:r>
            <a:r>
              <a:rPr lang="en-US" altLang="en-US" sz="1200" u="none" dirty="0" err="1">
                <a:latin typeface="+mn-lt"/>
                <a:cs typeface="Times New Roman" panose="02020603050405020304" pitchFamily="18" charset="0"/>
              </a:rPr>
              <a:t>Hct</a:t>
            </a:r>
            <a:endParaRPr lang="en-US" sz="1200" u="none" dirty="0">
              <a:latin typeface="+mn-lt"/>
              <a:cs typeface="Times New Roman" panose="02020603050405020304" pitchFamily="18" charset="0"/>
            </a:endParaRPr>
          </a:p>
          <a:p>
            <a:pPr marL="120650" indent="-11557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5 </a:t>
            </a:r>
            <a:r>
              <a:rPr lang="ru-RU" sz="1200" u="none" dirty="0">
                <a:latin typeface="+mn-lt"/>
                <a:cs typeface="Times New Roman" panose="02020603050405020304" pitchFamily="18" charset="0"/>
              </a:rPr>
              <a:t>расчётных параметров</a:t>
            </a:r>
            <a:br>
              <a:rPr lang="en-US" sz="1200" u="none" dirty="0">
                <a:latin typeface="+mn-lt"/>
                <a:cs typeface="Times New Roman" panose="02020603050405020304" pitchFamily="18" charset="0"/>
              </a:rPr>
            </a:b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ru-RU" sz="1200" u="none" dirty="0">
                <a:latin typeface="+mn-lt"/>
                <a:cs typeface="Times New Roman" panose="02020603050405020304" pitchFamily="18" charset="0"/>
              </a:rPr>
              <a:t>Анионный зазор</a:t>
            </a: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200" u="none" dirty="0" err="1">
                <a:latin typeface="+mn-lt"/>
                <a:cs typeface="Times New Roman" panose="02020603050405020304" pitchFamily="18" charset="0"/>
              </a:rPr>
              <a:t>nCa</a:t>
            </a: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200" u="none" dirty="0" err="1">
                <a:latin typeface="+mn-lt"/>
                <a:cs typeface="Times New Roman" panose="02020603050405020304" pitchFamily="18" charset="0"/>
              </a:rPr>
              <a:t>nMg</a:t>
            </a: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, nCa/</a:t>
            </a:r>
            <a:r>
              <a:rPr lang="en-US" sz="1200" u="none" dirty="0" err="1">
                <a:latin typeface="+mn-lt"/>
                <a:cs typeface="Times New Roman" panose="02020603050405020304" pitchFamily="18" charset="0"/>
              </a:rPr>
              <a:t>nMg</a:t>
            </a: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200" u="none" dirty="0" err="1">
                <a:latin typeface="+mn-lt"/>
                <a:cs typeface="Times New Roman" panose="02020603050405020304" pitchFamily="18" charset="0"/>
              </a:rPr>
              <a:t>Hb</a:t>
            </a: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1200" u="none" dirty="0">
                <a:latin typeface="+mn-lt"/>
                <a:cs typeface="Times New Roman" panose="02020603050405020304" pitchFamily="18" charset="0"/>
              </a:rPr>
              <a:t>гемоглобин)</a:t>
            </a: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200" u="none" dirty="0">
                <a:latin typeface="+mn-lt"/>
                <a:cs typeface="Times New Roman" panose="02020603050405020304" pitchFamily="18" charset="0"/>
              </a:rPr>
              <a:t>и</a:t>
            </a: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 </a:t>
            </a:r>
            <a:br>
              <a:rPr lang="en-US" sz="1200" u="none" dirty="0">
                <a:latin typeface="+mn-lt"/>
                <a:cs typeface="Times New Roman" panose="02020603050405020304" pitchFamily="18" charset="0"/>
              </a:rPr>
            </a:b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	pH (</a:t>
            </a:r>
            <a:r>
              <a:rPr lang="ru-RU" sz="1200" u="none" dirty="0">
                <a:latin typeface="+mn-lt"/>
                <a:cs typeface="Times New Roman" panose="02020603050405020304" pitchFamily="18" charset="0"/>
              </a:rPr>
              <a:t>корректировка по температуре тела пациента</a:t>
            </a: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120650" indent="-11557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ru-RU" sz="1200" u="none" dirty="0">
                <a:latin typeface="+mn-lt"/>
                <a:cs typeface="Times New Roman" panose="02020603050405020304" pitchFamily="18" charset="0"/>
              </a:rPr>
              <a:t>Образцы крови: литий-</a:t>
            </a:r>
            <a:r>
              <a:rPr lang="ru-RU" sz="1200" u="none" dirty="0" err="1">
                <a:latin typeface="+mn-lt"/>
                <a:cs typeface="Times New Roman" panose="02020603050405020304" pitchFamily="18" charset="0"/>
              </a:rPr>
              <a:t>гепариновая</a:t>
            </a:r>
            <a:r>
              <a:rPr lang="ru-RU" sz="1200" u="none" dirty="0">
                <a:latin typeface="+mn-lt"/>
                <a:cs typeface="Times New Roman" panose="02020603050405020304" pitchFamily="18" charset="0"/>
              </a:rPr>
              <a:t> цельная кровь</a:t>
            </a: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1200" u="none" dirty="0">
                <a:latin typeface="+mn-lt"/>
                <a:cs typeface="Times New Roman" panose="02020603050405020304" pitchFamily="18" charset="0"/>
              </a:rPr>
              <a:t>сыворотка крови</a:t>
            </a: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200" u="none" dirty="0">
                <a:latin typeface="+mn-lt"/>
                <a:cs typeface="Times New Roman" panose="02020603050405020304" pitchFamily="18" charset="0"/>
              </a:rPr>
              <a:t>и</a:t>
            </a:r>
            <a:r>
              <a:rPr lang="en-US" sz="1200" u="none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200" u="none" dirty="0">
                <a:latin typeface="+mn-lt"/>
                <a:cs typeface="Times New Roman" panose="02020603050405020304" pitchFamily="18" charset="0"/>
              </a:rPr>
              <a:t>плазма</a:t>
            </a:r>
            <a:endParaRPr lang="en-US" sz="1200" u="none" dirty="0">
              <a:latin typeface="+mn-lt"/>
              <a:cs typeface="Times New Roman" panose="02020603050405020304" pitchFamily="18" charset="0"/>
            </a:endParaRPr>
          </a:p>
          <a:p>
            <a:pPr marL="120650" indent="-11557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ru-RU" sz="1200" u="none" dirty="0">
                <a:latin typeface="+mn-lt"/>
                <a:cs typeface="Times New Roman" panose="02020603050405020304" pitchFamily="18" charset="0"/>
              </a:rPr>
              <a:t>Простое и быстрое исследование цельной крови</a:t>
            </a:r>
            <a:endParaRPr lang="en-US" sz="1200" u="none" dirty="0">
              <a:latin typeface="+mn-lt"/>
              <a:cs typeface="Times New Roman" panose="02020603050405020304" pitchFamily="18" charset="0"/>
            </a:endParaRPr>
          </a:p>
          <a:p>
            <a:pPr marL="120650" indent="-11557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ru-RU" sz="1200" u="none" dirty="0">
                <a:latin typeface="+mn-lt"/>
                <a:cs typeface="Times New Roman" panose="02020603050405020304" pitchFamily="18" charset="0"/>
              </a:rPr>
              <a:t>Необслуживаемая сенсорная карта для всех исследований</a:t>
            </a:r>
            <a:endParaRPr lang="en-US" sz="1200" u="none" dirty="0">
              <a:latin typeface="+mn-lt"/>
              <a:cs typeface="Times New Roman" panose="02020603050405020304" pitchFamily="18" charset="0"/>
            </a:endParaRPr>
          </a:p>
          <a:p>
            <a:pPr marL="120650" indent="-11557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ru-RU" sz="1200" u="none" dirty="0">
                <a:latin typeface="+mn-lt"/>
                <a:cs typeface="Times New Roman" panose="02020603050405020304" pitchFamily="18" charset="0"/>
              </a:rPr>
              <a:t>Опциональный автоподатчик образцов сыворотки и плазмы крови</a:t>
            </a:r>
            <a:br>
              <a:rPr lang="en-US" sz="1200" u="none" dirty="0">
                <a:latin typeface="+mn-lt"/>
                <a:cs typeface="Times New Roman" panose="02020603050405020304" pitchFamily="18" charset="0"/>
              </a:rPr>
            </a:br>
            <a:endParaRPr lang="en-US" sz="1200" u="none" dirty="0">
              <a:latin typeface="+mn-lt"/>
              <a:cs typeface="Times New Roman" panose="02020603050405020304" pitchFamily="18" charset="0"/>
            </a:endParaRPr>
          </a:p>
          <a:p>
            <a:pPr marL="120650" indent="-11557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</a:pPr>
            <a:endParaRPr lang="en-US" sz="1200" u="none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6D01C3-C3A7-4645-9B8F-851A5C1CC021}"/>
              </a:ext>
            </a:extLst>
          </p:cNvPr>
          <p:cNvSpPr txBox="1">
            <a:spLocks/>
          </p:cNvSpPr>
          <p:nvPr/>
        </p:nvSpPr>
        <p:spPr>
          <a:xfrm>
            <a:off x="457200" y="655927"/>
            <a:ext cx="7520650" cy="5830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rgbClr val="214577"/>
                </a:solidFill>
                <a:latin typeface="+mj-lt"/>
              </a:rPr>
              <a:t>Полный профиль исследования</a:t>
            </a:r>
            <a:endParaRPr lang="en-US" sz="2800" dirty="0">
              <a:solidFill>
                <a:srgbClr val="214577"/>
              </a:solidFill>
              <a:latin typeface="+mj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5F718-709C-F73B-CE93-A11711FF6A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P0172B V18 5/1/24</a:t>
            </a:r>
          </a:p>
        </p:txBody>
      </p:sp>
      <p:pic>
        <p:nvPicPr>
          <p:cNvPr id="8" name="Picture 7" descr="A white and blue machine with a screen&#10;&#10;Description automatically generated">
            <a:extLst>
              <a:ext uri="{FF2B5EF4-FFF2-40B4-BE49-F238E27FC236}">
                <a16:creationId xmlns:a16="http://schemas.microsoft.com/office/drawing/2014/main" id="{9CE173C7-7E44-2EC9-3884-5F6D6D25E1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43" y="1201225"/>
            <a:ext cx="3186793" cy="34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3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D71FD71-CDA8-4540-A234-B3A66060C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64" y="1304707"/>
            <a:ext cx="5233307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altLang="en-US" sz="1200" b="1" u="none" dirty="0" err="1">
                <a:latin typeface="+mn-lt"/>
              </a:rPr>
              <a:t>iMg</a:t>
            </a:r>
            <a:r>
              <a:rPr lang="en-US" altLang="en-US" sz="1200" b="1" u="none" dirty="0">
                <a:latin typeface="+mn-lt"/>
              </a:rPr>
              <a:t>, </a:t>
            </a:r>
            <a:r>
              <a:rPr lang="en-US" altLang="en-US" sz="1200" b="1" u="none" dirty="0" err="1">
                <a:latin typeface="+mn-lt"/>
              </a:rPr>
              <a:t>iCa</a:t>
            </a:r>
            <a:r>
              <a:rPr lang="en-US" altLang="en-US" sz="1200" b="1" u="none" dirty="0">
                <a:latin typeface="+mn-lt"/>
              </a:rPr>
              <a:t>, K</a:t>
            </a:r>
          </a:p>
          <a:p>
            <a:pPr marL="120650"/>
            <a:r>
              <a:rPr lang="ru-RU" altLang="en-US" sz="1200" u="none" dirty="0">
                <a:latin typeface="+mn-lt"/>
              </a:rPr>
              <a:t>Нормальные уровни</a:t>
            </a:r>
            <a:r>
              <a:rPr lang="en-US" altLang="en-US" sz="1200" u="none" dirty="0">
                <a:latin typeface="+mn-lt"/>
              </a:rPr>
              <a:t> </a:t>
            </a:r>
            <a:r>
              <a:rPr lang="en-US" altLang="en-US" sz="1200" u="none" dirty="0" err="1">
                <a:latin typeface="+mn-lt"/>
              </a:rPr>
              <a:t>iMg</a:t>
            </a:r>
            <a:r>
              <a:rPr lang="ru-RU" altLang="en-US" sz="1200" u="none" dirty="0">
                <a:latin typeface="+mn-lt"/>
              </a:rPr>
              <a:t> (ионизированный магний)</a:t>
            </a:r>
            <a:r>
              <a:rPr lang="en-US" altLang="en-US" sz="1200" u="none" dirty="0">
                <a:latin typeface="+mn-lt"/>
              </a:rPr>
              <a:t>, K</a:t>
            </a:r>
            <a:r>
              <a:rPr lang="ru-RU" altLang="en-US" sz="1200" u="none" dirty="0">
                <a:latin typeface="+mn-lt"/>
              </a:rPr>
              <a:t> (калий)</a:t>
            </a:r>
            <a:r>
              <a:rPr lang="en-US" altLang="en-US" sz="1200" u="none" dirty="0">
                <a:latin typeface="+mn-lt"/>
              </a:rPr>
              <a:t>, </a:t>
            </a:r>
            <a:r>
              <a:rPr lang="ru-RU" altLang="en-US" sz="1200" u="none" dirty="0">
                <a:latin typeface="+mn-lt"/>
              </a:rPr>
              <a:t>и</a:t>
            </a:r>
            <a:r>
              <a:rPr lang="en-US" altLang="en-US" sz="1200" u="none" dirty="0">
                <a:latin typeface="+mn-lt"/>
              </a:rPr>
              <a:t> </a:t>
            </a:r>
            <a:r>
              <a:rPr lang="en-US" altLang="en-US" sz="1200" u="none" dirty="0" err="1">
                <a:latin typeface="+mn-lt"/>
              </a:rPr>
              <a:t>iCa</a:t>
            </a:r>
            <a:r>
              <a:rPr lang="ru-RU" altLang="en-US" sz="1200" u="none" dirty="0">
                <a:latin typeface="+mn-lt"/>
              </a:rPr>
              <a:t> (ионизированный кальций)</a:t>
            </a:r>
            <a:r>
              <a:rPr lang="en-US" altLang="en-US" sz="1200" u="none" dirty="0">
                <a:latin typeface="+mn-lt"/>
              </a:rPr>
              <a:t> </a:t>
            </a:r>
            <a:r>
              <a:rPr lang="ru-RU" altLang="en-US" sz="1200" u="none" dirty="0">
                <a:latin typeface="+mn-lt"/>
              </a:rPr>
              <a:t>необходимы</a:t>
            </a:r>
            <a:r>
              <a:rPr lang="en-US" altLang="en-US" sz="1200" u="none" dirty="0">
                <a:latin typeface="+mn-lt"/>
              </a:rPr>
              <a:t> </a:t>
            </a:r>
            <a:r>
              <a:rPr lang="ru-RU" altLang="en-US" sz="1200" u="none" dirty="0">
                <a:latin typeface="+mn-lt"/>
              </a:rPr>
              <a:t>для поддержания сильной и ритмичной</a:t>
            </a:r>
            <a:r>
              <a:rPr lang="en-US" altLang="en-US" sz="1200" u="none" dirty="0">
                <a:latin typeface="+mn-lt"/>
              </a:rPr>
              <a:t> </a:t>
            </a:r>
            <a:r>
              <a:rPr lang="ru-RU" altLang="en-US" sz="1200" u="none" dirty="0">
                <a:latin typeface="+mn-lt"/>
              </a:rPr>
              <a:t>сердечной проводимости и сокращений</a:t>
            </a:r>
            <a:r>
              <a:rPr lang="en-US" altLang="en-US" sz="1200" u="none" dirty="0">
                <a:latin typeface="+mn-lt"/>
              </a:rPr>
              <a:t>.</a:t>
            </a:r>
            <a:r>
              <a:rPr lang="ru-RU" altLang="en-US" sz="1200" u="none" dirty="0">
                <a:latin typeface="+mn-lt"/>
              </a:rPr>
              <a:t> Отклонения от нормы ведут к аритмиям</a:t>
            </a:r>
            <a:r>
              <a:rPr lang="en-US" altLang="en-US" sz="1200" u="none" dirty="0">
                <a:latin typeface="+mn-lt"/>
              </a:rPr>
              <a:t>, </a:t>
            </a:r>
            <a:r>
              <a:rPr lang="ru-RU" altLang="en-US" sz="1200" u="none" dirty="0">
                <a:latin typeface="+mn-lt"/>
              </a:rPr>
              <a:t>ухудшению (уменьшению) сердечных сокращений</a:t>
            </a:r>
            <a:r>
              <a:rPr lang="en-US" altLang="en-US" sz="1200" u="none" dirty="0">
                <a:latin typeface="+mn-lt"/>
              </a:rPr>
              <a:t>, </a:t>
            </a:r>
            <a:r>
              <a:rPr lang="ru-RU" altLang="en-US" sz="1200" u="none" dirty="0">
                <a:latin typeface="+mn-lt"/>
              </a:rPr>
              <a:t>и к полной остановке сердца</a:t>
            </a:r>
            <a:r>
              <a:rPr lang="en-US" altLang="en-US" sz="1200" u="none" dirty="0">
                <a:latin typeface="+mn-lt"/>
              </a:rPr>
              <a:t>. </a:t>
            </a:r>
            <a:br>
              <a:rPr lang="en-US" altLang="en-US" sz="1200" u="none" dirty="0">
                <a:latin typeface="+mn-lt"/>
              </a:rPr>
            </a:br>
            <a:endParaRPr lang="en-US" altLang="en-US" sz="500" u="none" dirty="0">
              <a:latin typeface="+mn-lt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altLang="en-US" sz="1200" u="none" dirty="0">
                <a:latin typeface="+mn-lt"/>
              </a:rPr>
              <a:t>Семейство анализаторов </a:t>
            </a:r>
            <a:r>
              <a:rPr lang="en-US" altLang="en-US" sz="1200" u="none" dirty="0">
                <a:latin typeface="+mn-lt"/>
              </a:rPr>
              <a:t>Prime </a:t>
            </a:r>
            <a:r>
              <a:rPr lang="ru-RU" altLang="en-US" sz="1200" u="none" dirty="0">
                <a:latin typeface="+mn-lt"/>
              </a:rPr>
              <a:t>(</a:t>
            </a:r>
            <a:r>
              <a:rPr lang="ru-RU" altLang="en-US" sz="1200" u="none" dirty="0" err="1">
                <a:latin typeface="+mn-lt"/>
              </a:rPr>
              <a:t>Прайм</a:t>
            </a:r>
            <a:r>
              <a:rPr lang="ru-RU" altLang="en-US" sz="1200" u="none" dirty="0">
                <a:latin typeface="+mn-lt"/>
              </a:rPr>
              <a:t>) является единственным в своём роде приборов для ОРИТ, предоставляя доступ к анализу на множество важнейших электролитов, включая ионизированный магний (</a:t>
            </a:r>
            <a:r>
              <a:rPr lang="en-US" altLang="en-US" sz="1200" u="none" dirty="0" err="1">
                <a:latin typeface="+mn-lt"/>
              </a:rPr>
              <a:t>iMg</a:t>
            </a:r>
            <a:r>
              <a:rPr lang="ru-RU" altLang="en-US" sz="1200" u="none" dirty="0">
                <a:latin typeface="+mn-lt"/>
              </a:rPr>
              <a:t>)</a:t>
            </a:r>
            <a:r>
              <a:rPr lang="en-US" altLang="en-US" sz="1200" u="none" dirty="0">
                <a:latin typeface="+mn-lt"/>
              </a:rPr>
              <a:t>.</a:t>
            </a:r>
          </a:p>
          <a:p>
            <a:pPr marL="55563" indent="233363"/>
            <a:r>
              <a:rPr lang="en-US" altLang="en-US" sz="1200" b="1" u="none" dirty="0">
                <a:latin typeface="+mn-lt"/>
              </a:rPr>
              <a:t>Na, K, Cl, </a:t>
            </a:r>
            <a:r>
              <a:rPr lang="en-US" altLang="en-US" sz="1200" b="1" u="none" dirty="0" err="1">
                <a:latin typeface="+mn-lt"/>
              </a:rPr>
              <a:t>iCa</a:t>
            </a:r>
            <a:r>
              <a:rPr lang="en-US" altLang="en-US" sz="1200" b="1" u="none" dirty="0">
                <a:latin typeface="+mn-lt"/>
              </a:rPr>
              <a:t>, </a:t>
            </a:r>
            <a:r>
              <a:rPr lang="en-US" altLang="en-US" sz="1200" b="1" u="none" dirty="0" err="1">
                <a:latin typeface="+mn-lt"/>
              </a:rPr>
              <a:t>iMg</a:t>
            </a:r>
            <a:endParaRPr lang="en-US" altLang="en-US" sz="1200" u="none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6D01C3-C3A7-4645-9B8F-851A5C1CC021}"/>
              </a:ext>
            </a:extLst>
          </p:cNvPr>
          <p:cNvSpPr txBox="1">
            <a:spLocks/>
          </p:cNvSpPr>
          <p:nvPr/>
        </p:nvSpPr>
        <p:spPr>
          <a:xfrm>
            <a:off x="457200" y="648600"/>
            <a:ext cx="7520650" cy="5830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214577"/>
                </a:solidFill>
                <a:latin typeface="+mj-lt"/>
              </a:rPr>
              <a:t>Анализ на важнейшие электролиты</a:t>
            </a:r>
            <a:endParaRPr lang="en-US" sz="2800" dirty="0">
              <a:solidFill>
                <a:srgbClr val="214577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3872" y="3142034"/>
            <a:ext cx="5447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C8BB5-9412-A980-562C-2D2BE3395C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P0172B V18 5/1/24</a:t>
            </a:r>
          </a:p>
        </p:txBody>
      </p:sp>
      <p:pic>
        <p:nvPicPr>
          <p:cNvPr id="3" name="Picture 2" descr="A white and blue machine with a screen&#10;&#10;Description automatically generated">
            <a:extLst>
              <a:ext uri="{FF2B5EF4-FFF2-40B4-BE49-F238E27FC236}">
                <a16:creationId xmlns:a16="http://schemas.microsoft.com/office/drawing/2014/main" id="{8729556C-CD9F-F46B-1CB1-98892B5BAE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54" y="1730829"/>
            <a:ext cx="2693181" cy="28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2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D71FD71-CDA8-4540-A234-B3A66060C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70" y="1277890"/>
            <a:ext cx="3855144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marL="119063" indent="-112713">
              <a:buFont typeface="Arial" panose="020B0604020202020204" pitchFamily="34" charset="0"/>
              <a:buChar char="•"/>
            </a:pPr>
            <a:r>
              <a:rPr lang="ru-RU" altLang="en-US" sz="1200" u="none" dirty="0">
                <a:latin typeface="+mn-lt"/>
              </a:rPr>
              <a:t>10-дюймовый сенсорный цветной экран высокого разрешения</a:t>
            </a:r>
            <a:r>
              <a:rPr lang="en-US" altLang="en-US" sz="1200" u="none" dirty="0">
                <a:latin typeface="+mn-lt"/>
              </a:rPr>
              <a:t> </a:t>
            </a:r>
            <a:r>
              <a:rPr lang="ru-RU" altLang="en-US" sz="1200" u="none" dirty="0">
                <a:latin typeface="+mn-lt"/>
              </a:rPr>
              <a:t>с интуитивно понятными подсказками</a:t>
            </a:r>
            <a:r>
              <a:rPr lang="en-US" altLang="en-US" sz="1200" u="none" dirty="0">
                <a:latin typeface="+mn-lt"/>
              </a:rPr>
              <a:t> </a:t>
            </a:r>
            <a:r>
              <a:rPr lang="ru-RU" altLang="en-US" sz="1200" u="none" dirty="0">
                <a:latin typeface="+mn-lt"/>
              </a:rPr>
              <a:t>легко читается и управляется</a:t>
            </a:r>
            <a:r>
              <a:rPr lang="en-US" altLang="en-US" sz="1200" u="none" dirty="0">
                <a:latin typeface="+mn-lt"/>
              </a:rPr>
              <a:t>.</a:t>
            </a:r>
            <a:br>
              <a:rPr lang="en-US" altLang="en-US" sz="1200" u="none" dirty="0">
                <a:latin typeface="+mn-lt"/>
              </a:rPr>
            </a:br>
            <a:r>
              <a:rPr lang="en-US" altLang="en-US" sz="500" u="none" dirty="0">
                <a:latin typeface="+mn-lt"/>
              </a:rPr>
              <a:t> </a:t>
            </a:r>
          </a:p>
          <a:p>
            <a:pPr marL="119063" indent="-112713">
              <a:buFont typeface="Arial" panose="020B0604020202020204" pitchFamily="34" charset="0"/>
              <a:buChar char="•"/>
            </a:pPr>
            <a:r>
              <a:rPr lang="ru-RU" altLang="en-US" sz="1200" u="none" dirty="0">
                <a:latin typeface="+mn-lt"/>
              </a:rPr>
              <a:t>Три простых шага позволяют начать полный профиль из 7 тестов:</a:t>
            </a:r>
          </a:p>
          <a:p>
            <a:pPr marL="119063" indent="-112713">
              <a:buFont typeface="Arial" panose="020B0604020202020204" pitchFamily="34" charset="0"/>
              <a:buChar char="•"/>
            </a:pPr>
            <a:r>
              <a:rPr lang="ru-RU" altLang="en-US" sz="1200" u="none" dirty="0">
                <a:latin typeface="+mn-lt"/>
              </a:rPr>
              <a:t>1. Нажмите “</a:t>
            </a:r>
            <a:r>
              <a:rPr lang="ru-RU" altLang="en-US" sz="1200" u="none" dirty="0" err="1">
                <a:latin typeface="+mn-lt"/>
              </a:rPr>
              <a:t>Start</a:t>
            </a:r>
            <a:r>
              <a:rPr lang="ru-RU" altLang="en-US" sz="1200" u="none" dirty="0">
                <a:latin typeface="+mn-lt"/>
              </a:rPr>
              <a:t>”</a:t>
            </a:r>
          </a:p>
          <a:p>
            <a:pPr marL="119063" indent="-112713">
              <a:buFont typeface="Arial" panose="020B0604020202020204" pitchFamily="34" charset="0"/>
              <a:buChar char="•"/>
            </a:pPr>
            <a:r>
              <a:rPr lang="ru-RU" altLang="en-US" sz="1200" u="none" dirty="0">
                <a:latin typeface="+mn-lt"/>
              </a:rPr>
              <a:t>2. Отсканируйте или введите идентификатор пациента</a:t>
            </a:r>
          </a:p>
          <a:p>
            <a:pPr marL="119063" indent="-112713">
              <a:buFont typeface="Arial" panose="020B0604020202020204" pitchFamily="34" charset="0"/>
              <a:buChar char="•"/>
            </a:pPr>
            <a:r>
              <a:rPr lang="ru-RU" altLang="en-US" sz="1200" u="none" dirty="0">
                <a:latin typeface="+mn-lt"/>
              </a:rPr>
              <a:t>3. Нажмите “</a:t>
            </a:r>
            <a:r>
              <a:rPr lang="ru-RU" altLang="en-US" sz="1200" u="none" dirty="0" err="1">
                <a:latin typeface="+mn-lt"/>
              </a:rPr>
              <a:t>Aspirate</a:t>
            </a:r>
            <a:r>
              <a:rPr lang="ru-RU" altLang="en-US" sz="1200" u="none" dirty="0">
                <a:latin typeface="+mn-lt"/>
              </a:rPr>
              <a:t>” (</a:t>
            </a:r>
            <a:r>
              <a:rPr lang="ru-RU" altLang="en-US" sz="1200" u="none" dirty="0" err="1">
                <a:latin typeface="+mn-lt"/>
              </a:rPr>
              <a:t>Аспирировать</a:t>
            </a:r>
            <a:r>
              <a:rPr lang="ru-RU" altLang="en-US" sz="1200" u="none" dirty="0">
                <a:latin typeface="+mn-lt"/>
              </a:rPr>
              <a:t>)</a:t>
            </a:r>
          </a:p>
          <a:p>
            <a:pPr marL="119063" indent="-112713">
              <a:buFont typeface="Arial" panose="020B0604020202020204" pitchFamily="34" charset="0"/>
              <a:buChar char="•"/>
            </a:pPr>
            <a:endParaRPr lang="ru-RU" altLang="en-US" sz="1200" u="none" dirty="0">
              <a:latin typeface="+mn-lt"/>
            </a:endParaRPr>
          </a:p>
          <a:p>
            <a:pPr marL="119063" indent="-112713">
              <a:buFont typeface="Arial" panose="020B0604020202020204" pitchFamily="34" charset="0"/>
              <a:buChar char="•"/>
            </a:pPr>
            <a:r>
              <a:rPr lang="ru-RU" altLang="en-US" sz="1200" u="none" dirty="0">
                <a:latin typeface="+mn-lt"/>
              </a:rPr>
              <a:t>Интегрированный сканер 1D/2D кодов освобождает оператора от внешних ручных сканеров и обеспечивает быстрый и безошибочный ввод данных.</a:t>
            </a:r>
          </a:p>
          <a:p>
            <a:pPr marL="119063" indent="-112713">
              <a:buFont typeface="Arial" panose="020B0604020202020204" pitchFamily="34" charset="0"/>
              <a:buChar char="•"/>
            </a:pPr>
            <a:r>
              <a:rPr lang="ru-RU" altLang="en-US" sz="1200" u="none" dirty="0">
                <a:latin typeface="+mn-lt"/>
              </a:rPr>
              <a:t>Анализатор </a:t>
            </a:r>
            <a:r>
              <a:rPr lang="ru-RU" altLang="en-US" sz="1200" u="none" dirty="0" err="1">
                <a:latin typeface="+mn-lt"/>
              </a:rPr>
              <a:t>Prime</a:t>
            </a:r>
            <a:r>
              <a:rPr lang="ru-RU" altLang="en-US" sz="1200" u="none" dirty="0">
                <a:latin typeface="+mn-lt"/>
              </a:rPr>
              <a:t> ES </a:t>
            </a:r>
            <a:r>
              <a:rPr lang="ru-RU" altLang="en-US" sz="1200" u="none" dirty="0" err="1">
                <a:latin typeface="+mn-lt"/>
              </a:rPr>
              <a:t>Comp</a:t>
            </a:r>
            <a:r>
              <a:rPr lang="ru-RU" altLang="en-US" sz="1200" u="none" dirty="0">
                <a:latin typeface="+mn-lt"/>
              </a:rPr>
              <a:t> </a:t>
            </a:r>
            <a:r>
              <a:rPr lang="ru-RU" altLang="en-US" sz="1200" u="none" dirty="0" err="1">
                <a:latin typeface="+mn-lt"/>
              </a:rPr>
              <a:t>Plus</a:t>
            </a:r>
            <a:r>
              <a:rPr lang="ru-RU" altLang="en-US" sz="1200" u="none" dirty="0">
                <a:latin typeface="+mn-lt"/>
              </a:rPr>
              <a:t> выдаёт 7 измеренных и 5 вычисленных результатов примерно за 90 секунд.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6D01C3-C3A7-4645-9B8F-851A5C1CC021}"/>
              </a:ext>
            </a:extLst>
          </p:cNvPr>
          <p:cNvSpPr txBox="1">
            <a:spLocks/>
          </p:cNvSpPr>
          <p:nvPr/>
        </p:nvSpPr>
        <p:spPr>
          <a:xfrm>
            <a:off x="439269" y="655330"/>
            <a:ext cx="8113060" cy="5830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Простое и быстрое управление</a:t>
            </a:r>
            <a:endParaRPr lang="en-US" sz="2800" dirty="0">
              <a:solidFill>
                <a:srgbClr val="214577"/>
              </a:solidFill>
              <a:latin typeface="+mj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12F7B-20BE-DA87-1CE8-0800529FCE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P0172B V18 5/1/24</a:t>
            </a:r>
          </a:p>
        </p:txBody>
      </p:sp>
      <p:pic>
        <p:nvPicPr>
          <p:cNvPr id="6" name="Picture 5" descr="A white and blue medical device&#10;&#10;Description automatically generated">
            <a:extLst>
              <a:ext uri="{FF2B5EF4-FFF2-40B4-BE49-F238E27FC236}">
                <a16:creationId xmlns:a16="http://schemas.microsoft.com/office/drawing/2014/main" id="{619D9CB6-2846-B7D3-A05B-70BCFE7BE2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53" y="768436"/>
            <a:ext cx="5433704" cy="36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4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D71FD71-CDA8-4540-A234-B3A66060C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34" y="1740121"/>
            <a:ext cx="486320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marL="120650" indent="-1206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20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Все биосенсоры в анализаторе</a:t>
            </a:r>
            <a:r>
              <a:rPr lang="en-US" altLang="en-US" sz="120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Prime ES Comp Plus </a:t>
            </a:r>
            <a:r>
              <a:rPr lang="ru-RU" altLang="en-US" sz="120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используют</a:t>
            </a:r>
            <a:r>
              <a:rPr lang="en-US" altLang="en-US" sz="120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en-US" sz="120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проверенные технологии компании</a:t>
            </a:r>
            <a:r>
              <a:rPr lang="en-US" altLang="en-US" sz="120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Nova</a:t>
            </a:r>
            <a:r>
              <a:rPr lang="ru-RU" altLang="en-US" sz="120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</a:t>
            </a:r>
            <a:r>
              <a:rPr lang="en-US" altLang="en-US" sz="120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en-US" sz="120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вложенные в миниатюрную необслуживаемую сенсорную карту</a:t>
            </a:r>
            <a:endParaRPr lang="en-US" altLang="en-US" sz="500" u="none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120650" indent="-1206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20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Замена карты занимает считанные секунды</a:t>
            </a:r>
            <a:r>
              <a:rPr lang="en-US" altLang="en-US" sz="120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120650" indent="-1206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u="none" dirty="0">
                <a:solidFill>
                  <a:srgbClr val="182126"/>
                </a:solidFill>
                <a:effectLst/>
                <a:latin typeface="+mn-lt"/>
                <a:cs typeface="Arial" panose="020B0604020202020204" pitchFamily="34" charset="0"/>
              </a:rPr>
              <a:t>Гарантированный срок жизни карты на борту -</a:t>
            </a:r>
            <a:r>
              <a:rPr lang="en-US" sz="1200" u="none" dirty="0">
                <a:solidFill>
                  <a:srgbClr val="182126"/>
                </a:solidFill>
                <a:effectLst/>
                <a:latin typeface="+mn-lt"/>
                <a:cs typeface="Arial" panose="020B0604020202020204" pitchFamily="34" charset="0"/>
              </a:rPr>
              <a:t> 32 </a:t>
            </a:r>
            <a:r>
              <a:rPr lang="ru-RU" sz="1200" u="none" dirty="0">
                <a:solidFill>
                  <a:srgbClr val="182126"/>
                </a:solidFill>
                <a:effectLst/>
                <a:latin typeface="+mn-lt"/>
                <a:cs typeface="Arial" panose="020B0604020202020204" pitchFamily="34" charset="0"/>
              </a:rPr>
              <a:t>дня</a:t>
            </a:r>
            <a:r>
              <a:rPr lang="en-US" sz="1200" u="none" dirty="0">
                <a:solidFill>
                  <a:srgbClr val="182126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ru-RU" sz="1200" u="none" dirty="0">
                <a:solidFill>
                  <a:srgbClr val="182126"/>
                </a:solidFill>
                <a:latin typeface="+mn-lt"/>
                <a:cs typeface="Arial" panose="020B0604020202020204" pitchFamily="34" charset="0"/>
              </a:rPr>
              <a:t>или</a:t>
            </a:r>
            <a:r>
              <a:rPr lang="en-US" sz="1200" u="none" dirty="0">
                <a:solidFill>
                  <a:srgbClr val="182126"/>
                </a:solidFill>
                <a:effectLst/>
                <a:latin typeface="+mn-lt"/>
                <a:cs typeface="Arial" panose="020B0604020202020204" pitchFamily="34" charset="0"/>
              </a:rPr>
              <a:t> 400 </a:t>
            </a:r>
            <a:r>
              <a:rPr lang="ru-RU" sz="1200" u="none" dirty="0">
                <a:solidFill>
                  <a:srgbClr val="182126"/>
                </a:solidFill>
                <a:effectLst/>
                <a:latin typeface="+mn-lt"/>
                <a:cs typeface="Arial" panose="020B0604020202020204" pitchFamily="34" charset="0"/>
              </a:rPr>
              <a:t>образцов, в зависимости от того, что наступит раньше</a:t>
            </a:r>
            <a:r>
              <a:rPr lang="en-US" sz="1200" u="none" dirty="0">
                <a:solidFill>
                  <a:srgbClr val="182126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altLang="en-US" sz="1200" u="none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6D01C3-C3A7-4645-9B8F-851A5C1CC021}"/>
              </a:ext>
            </a:extLst>
          </p:cNvPr>
          <p:cNvSpPr txBox="1">
            <a:spLocks/>
          </p:cNvSpPr>
          <p:nvPr/>
        </p:nvSpPr>
        <p:spPr>
          <a:xfrm>
            <a:off x="457200" y="648602"/>
            <a:ext cx="7520650" cy="88137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spc="-100" dirty="0">
                <a:solidFill>
                  <a:srgbClr val="214577"/>
                </a:solidFill>
                <a:latin typeface="+mj-lt"/>
              </a:rPr>
              <a:t>Необслуживаемая сенсорная карта компании </a:t>
            </a:r>
            <a:r>
              <a:rPr lang="en-US" sz="2800" spc="-100" dirty="0">
                <a:solidFill>
                  <a:srgbClr val="214577"/>
                </a:solidFill>
                <a:latin typeface="+mj-lt"/>
              </a:rPr>
              <a:t>Nova </a:t>
            </a:r>
            <a:r>
              <a:rPr lang="en-US" sz="2800" spc="-100" dirty="0" err="1">
                <a:solidFill>
                  <a:srgbClr val="214577"/>
                </a:solidFill>
              </a:rPr>
              <a:t>MicroSensor</a:t>
            </a:r>
            <a:r>
              <a:rPr lang="en-US" sz="2800" spc="-100" dirty="0">
                <a:solidFill>
                  <a:srgbClr val="214577"/>
                </a:solidFill>
              </a:rPr>
              <a:t> </a:t>
            </a:r>
            <a:r>
              <a:rPr lang="en-US" sz="2800" spc="-100" dirty="0" err="1">
                <a:solidFill>
                  <a:srgbClr val="214577"/>
                </a:solidFill>
              </a:rPr>
              <a:t>Card</a:t>
            </a:r>
            <a:r>
              <a:rPr lang="en-US" sz="1600" spc="-100" baseline="80000" dirty="0" err="1">
                <a:solidFill>
                  <a:srgbClr val="214577"/>
                </a:solidFill>
              </a:rPr>
              <a:t>TM</a:t>
            </a:r>
            <a:endParaRPr lang="en-US" sz="2800" spc="-100" dirty="0">
              <a:solidFill>
                <a:srgbClr val="214577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32707" y="2514282"/>
            <a:ext cx="51556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9CF94-9544-20E4-D202-5817F2B763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P0172B V18 5/1/24</a:t>
            </a:r>
          </a:p>
        </p:txBody>
      </p:sp>
      <p:pic>
        <p:nvPicPr>
          <p:cNvPr id="6" name="Picture 5" descr="A close-up of a microsensor card&#10;&#10;Description automatically generated">
            <a:extLst>
              <a:ext uri="{FF2B5EF4-FFF2-40B4-BE49-F238E27FC236}">
                <a16:creationId xmlns:a16="http://schemas.microsoft.com/office/drawing/2014/main" id="{AE750C39-16AB-B8C9-EE19-4468786231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776307"/>
            <a:ext cx="4669972" cy="33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5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D71FD71-CDA8-4540-A234-B3A66060C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64" y="1899257"/>
            <a:ext cx="5313159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marL="120650" indent="-1206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200" b="1" u="none" dirty="0">
                <a:latin typeface="+mn-lt"/>
              </a:rPr>
              <a:t>Сенсорная карта отличается кратчайшим временем замены</a:t>
            </a:r>
            <a:br>
              <a:rPr lang="en-US" altLang="en-US" sz="1200" b="1" u="none" dirty="0">
                <a:latin typeface="+mn-lt"/>
              </a:rPr>
            </a:br>
            <a:r>
              <a:rPr lang="ru-RU" altLang="en-US" sz="1200" u="none" dirty="0">
                <a:latin typeface="+mn-lt"/>
              </a:rPr>
              <a:t>Сенсорные карты могут быть заменены и откалиброваны менее чем в половину времени, чем комбинированные картриджные системы с реагентами. Калибровка комбинированных систем обычно занимает один час, и они остаются нестабильными из-за смещения и частых повторных калибровок в течение еще более длительного периода времени.</a:t>
            </a:r>
          </a:p>
          <a:p>
            <a:pPr marL="120650" indent="-1206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200" b="1" u="none" dirty="0">
                <a:latin typeface="+mn-lt"/>
              </a:rPr>
              <a:t>Замена картриджа калибратора за считанные секунды</a:t>
            </a:r>
            <a:br>
              <a:rPr lang="en-US" altLang="en-US" sz="1200" b="1" u="none" dirty="0">
                <a:latin typeface="+mn-lt"/>
              </a:rPr>
            </a:br>
            <a:r>
              <a:rPr lang="ru-RU" altLang="en-US" sz="1200" u="none" dirty="0">
                <a:latin typeface="+mn-lt"/>
              </a:rPr>
              <a:t>Сменные картриджи калибратора готовы мгновенно, так как не тратится время на обязательный прогрев</a:t>
            </a:r>
            <a:r>
              <a:rPr lang="en-US" altLang="en-US" sz="1200" u="none" dirty="0">
                <a:latin typeface="+mn-lt"/>
              </a:rPr>
              <a:t>. </a:t>
            </a:r>
          </a:p>
          <a:p>
            <a:pPr marL="120650" indent="-1206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200" b="1" u="none" dirty="0">
                <a:latin typeface="+mn-lt"/>
              </a:rPr>
              <a:t>Защита образцов из шприца и тюбика от образования сгустков</a:t>
            </a:r>
            <a:br>
              <a:rPr lang="ru-RU" altLang="en-US" sz="1200" b="1" u="none" dirty="0">
                <a:latin typeface="+mn-lt"/>
              </a:rPr>
            </a:br>
            <a:r>
              <a:rPr lang="ru-RU" altLang="en-US" sz="1200" u="none" dirty="0">
                <a:latin typeface="+mn-lt"/>
              </a:rPr>
              <a:t>Уникальный контур подачи пробы </a:t>
            </a:r>
            <a:r>
              <a:rPr lang="ru-RU" altLang="en-US" sz="1200" u="none" dirty="0" err="1">
                <a:latin typeface="+mn-lt"/>
              </a:rPr>
              <a:t>Clot</a:t>
            </a:r>
            <a:r>
              <a:rPr lang="ru-RU" altLang="en-US" sz="1200" u="none" dirty="0">
                <a:latin typeface="+mn-lt"/>
              </a:rPr>
              <a:t> </a:t>
            </a:r>
            <a:r>
              <a:rPr lang="ru-RU" altLang="en-US" sz="1200" u="none" dirty="0" err="1">
                <a:latin typeface="+mn-lt"/>
              </a:rPr>
              <a:t>Block</a:t>
            </a:r>
            <a:r>
              <a:rPr lang="ru-RU" altLang="en-US" sz="1200" u="none" dirty="0">
                <a:latin typeface="+mn-lt"/>
              </a:rPr>
              <a:t>™ защищает платы датчиков от закупорки тромбами, исключая время простоя и необходимость технического обслуживания</a:t>
            </a:r>
            <a:endParaRPr lang="en-US" altLang="en-US" sz="1200" b="1" u="none" dirty="0">
              <a:latin typeface="+mn-l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6D01C3-C3A7-4645-9B8F-851A5C1CC021}"/>
              </a:ext>
            </a:extLst>
          </p:cNvPr>
          <p:cNvSpPr txBox="1">
            <a:spLocks/>
          </p:cNvSpPr>
          <p:nvPr/>
        </p:nvSpPr>
        <p:spPr>
          <a:xfrm>
            <a:off x="439269" y="594811"/>
            <a:ext cx="8113060" cy="139535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214577"/>
                </a:solidFill>
                <a:latin typeface="+mj-lt"/>
              </a:rPr>
              <a:t>Индивидуальные карты и картриджи калибратора обеспечивают максимальное время безотказной работы анализатора</a:t>
            </a:r>
            <a:endParaRPr lang="en-US" sz="1200" dirty="0">
              <a:solidFill>
                <a:srgbClr val="214577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0473" y="3763836"/>
            <a:ext cx="255320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C6444-6669-F933-A226-0E7F944232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P0172B V18 5/1/24</a:t>
            </a:r>
          </a:p>
        </p:txBody>
      </p:sp>
      <p:pic>
        <p:nvPicPr>
          <p:cNvPr id="5" name="Picture 4" descr="A white box with a blue card next to it&#10;&#10;Description automatically generated">
            <a:extLst>
              <a:ext uri="{FF2B5EF4-FFF2-40B4-BE49-F238E27FC236}">
                <a16:creationId xmlns:a16="http://schemas.microsoft.com/office/drawing/2014/main" id="{04C4AD59-EA8F-B6CD-D7FF-A4004F2D7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62" y="1899257"/>
            <a:ext cx="3355937" cy="265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D71FD71-CDA8-4540-A234-B3A66060C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4" y="1642682"/>
            <a:ext cx="5054652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marL="119063" indent="-1127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200" u="none" dirty="0">
                <a:latin typeface="+mn-lt"/>
              </a:rPr>
              <a:t>Отдельные сенсорные карты и картриджи с реагентами являются недорогой альтернативой малоэффективному использованию комбинированных систем датчиков и картриджей с реагентами, которые выбрасывают неиспользуемые калибраторы или неиспользованный ресурс датчика, когда один из них пуст, а другой нет.</a:t>
            </a:r>
          </a:p>
          <a:p>
            <a:pPr marL="119063" indent="-1127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200" u="none" dirty="0">
                <a:latin typeface="+mn-lt"/>
              </a:rPr>
              <a:t>Благодаря полному использованию сроку службы и сенсорной карты, и картриджа калибратора ES </a:t>
            </a:r>
            <a:r>
              <a:rPr lang="ru-RU" altLang="en-US" sz="1200" u="none" dirty="0" err="1">
                <a:latin typeface="+mn-lt"/>
              </a:rPr>
              <a:t>Comp</a:t>
            </a:r>
            <a:r>
              <a:rPr lang="ru-RU" altLang="en-US" sz="1200" u="none" dirty="0">
                <a:latin typeface="+mn-lt"/>
              </a:rPr>
              <a:t> </a:t>
            </a:r>
            <a:r>
              <a:rPr lang="ru-RU" altLang="en-US" sz="1200" u="none" dirty="0" err="1">
                <a:latin typeface="+mn-lt"/>
              </a:rPr>
              <a:t>Plus</a:t>
            </a:r>
            <a:r>
              <a:rPr lang="ru-RU" altLang="en-US" sz="1200" u="none" dirty="0">
                <a:latin typeface="+mn-lt"/>
              </a:rPr>
              <a:t> устраняет излишние отходы и снижает общие затраты на расходные материалы по сравнению с комбинированными системами</a:t>
            </a:r>
            <a:r>
              <a:rPr lang="en-US" altLang="en-US" sz="1200" u="none" dirty="0">
                <a:latin typeface="+mn-lt"/>
              </a:rPr>
              <a:t>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6D01C3-C3A7-4645-9B8F-851A5C1CC021}"/>
              </a:ext>
            </a:extLst>
          </p:cNvPr>
          <p:cNvSpPr txBox="1">
            <a:spLocks/>
          </p:cNvSpPr>
          <p:nvPr/>
        </p:nvSpPr>
        <p:spPr>
          <a:xfrm>
            <a:off x="439269" y="648604"/>
            <a:ext cx="8113060" cy="99407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214577"/>
                </a:solidFill>
                <a:latin typeface="+mj-lt"/>
              </a:rPr>
              <a:t>Индивидуальные сенсорные карты и картриджи для калибраторов снижают затраты</a:t>
            </a:r>
            <a:endParaRPr lang="en-US" sz="2800" dirty="0">
              <a:solidFill>
                <a:srgbClr val="214577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0473" y="3763836"/>
            <a:ext cx="255320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9032F-5700-E91B-38E1-844A278403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P0172B V18 5/1/24</a:t>
            </a:r>
          </a:p>
        </p:txBody>
      </p:sp>
      <p:pic>
        <p:nvPicPr>
          <p:cNvPr id="3" name="Picture 2" descr="A white box with a blue card next to it&#10;&#10;Description automatically generated">
            <a:extLst>
              <a:ext uri="{FF2B5EF4-FFF2-40B4-BE49-F238E27FC236}">
                <a16:creationId xmlns:a16="http://schemas.microsoft.com/office/drawing/2014/main" id="{6BDC1520-6A85-B1BD-0974-FF010408F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62" y="1642674"/>
            <a:ext cx="3355937" cy="265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P0172B V18 5/1/24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C7A999D-A128-ECE2-F294-99A18D477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4" y="1238250"/>
            <a:ext cx="2895599" cy="21698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marL="288925" indent="-114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  <a:defRPr/>
            </a:pPr>
            <a:r>
              <a:rPr lang="ru-RU" sz="1200" u="none" dirty="0"/>
              <a:t>Уникальный безопасный порт для отбора проб защищает пользователя от случайного контакта с пробоотборником</a:t>
            </a:r>
            <a:r>
              <a:rPr lang="en-US" altLang="en-US" sz="1200" u="none" dirty="0"/>
              <a:t>.</a:t>
            </a:r>
          </a:p>
          <a:p>
            <a:pPr marL="288925" indent="-1143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200" u="none" dirty="0"/>
              <a:t>Отбор проб легко производится из шприцев, капилляров и ампул.</a:t>
            </a:r>
          </a:p>
          <a:p>
            <a:pPr marL="288925" indent="-1143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u="none" dirty="0"/>
              <a:t>Дополнительный беспроводной сканер позволяет получить положительный идентификатор пациента, что исключает ошибку при предварительном анализе.</a:t>
            </a:r>
            <a:endParaRPr lang="en-US" altLang="en-US" sz="1200" u="none" dirty="0"/>
          </a:p>
          <a:p>
            <a:pPr marL="288925" indent="-1143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200" u="none" dirty="0">
              <a:latin typeface="+mn-lt"/>
            </a:endParaRPr>
          </a:p>
        </p:txBody>
      </p:sp>
      <p:pic>
        <p:nvPicPr>
          <p:cNvPr id="5" name="Picture 5" descr="C:\Users\howardd\Desktop\Documents\Stat Profile Prime Plus\Images\2012-11-05 02.47.55-1.jpg">
            <a:extLst>
              <a:ext uri="{FF2B5EF4-FFF2-40B4-BE49-F238E27FC236}">
                <a16:creationId xmlns:a16="http://schemas.microsoft.com/office/drawing/2014/main" id="{FA9CCBA3-D5EF-90BC-CF27-B582503B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49" y="3043213"/>
            <a:ext cx="1873250" cy="11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F207CAD0-C624-B677-9996-FBA641C62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307" y="2376739"/>
            <a:ext cx="21177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900" u="none" dirty="0">
                <a:latin typeface="+mn-lt"/>
              </a:rPr>
              <a:t>Шприцы можно закрепить и взять пробы без помощи рук</a:t>
            </a:r>
            <a:endParaRPr lang="en-US" altLang="en-US" sz="900" u="none" dirty="0">
              <a:latin typeface="+mn-lt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2B3D1547-BB5F-EB24-F25E-5977FB86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9" y="2371977"/>
            <a:ext cx="2413000" cy="508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900" u="none" dirty="0">
                <a:latin typeface="+mn-lt"/>
              </a:rPr>
              <a:t>Образцы можно брать непосредственно из пробирок. Не требуется переносить образцы в шприц или капилляр.</a:t>
            </a:r>
            <a:endParaRPr lang="en-US" altLang="en-US" sz="900" u="none" dirty="0">
              <a:latin typeface="+mn-lt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46187B65-5B5F-7039-CB4B-34F09FE4F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6" y="4211660"/>
            <a:ext cx="2106613" cy="508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900" u="none" dirty="0">
                <a:latin typeface="+mn-lt"/>
              </a:rPr>
              <a:t>Ампулы для внешнего контроля качества (EQA) можно отбирать без адаптеров</a:t>
            </a:r>
            <a:endParaRPr lang="en-US" altLang="en-US" sz="900" u="none" dirty="0">
              <a:latin typeface="+mn-lt"/>
            </a:endParaRPr>
          </a:p>
        </p:txBody>
      </p:sp>
      <p:pic>
        <p:nvPicPr>
          <p:cNvPr id="22" name="Picture 2" descr="A close-up of a stethoscop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D8F6FDF2-8F40-B14E-1147-6C5CE3B1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94" y="1186114"/>
            <a:ext cx="1873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A hand holding a syringe&#10;&#10;Description automatically generated with low confidence">
            <a:extLst>
              <a:ext uri="{FF2B5EF4-FFF2-40B4-BE49-F238E27FC236}">
                <a16:creationId xmlns:a16="http://schemas.microsoft.com/office/drawing/2014/main" id="{46F7D4CB-4FFE-CEF9-06A7-37684589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32" y="1186115"/>
            <a:ext cx="2025364" cy="116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88864558-A402-22B7-BD07-D704153EC73C}"/>
              </a:ext>
            </a:extLst>
          </p:cNvPr>
          <p:cNvSpPr txBox="1">
            <a:spLocks/>
          </p:cNvSpPr>
          <p:nvPr/>
        </p:nvSpPr>
        <p:spPr>
          <a:xfrm>
            <a:off x="439738" y="655638"/>
            <a:ext cx="8112125" cy="58261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solidFill>
                  <a:srgbClr val="214577"/>
                </a:solidFill>
              </a:rPr>
              <a:t>Пробоотбор</a:t>
            </a:r>
            <a:r>
              <a:rPr lang="ru-RU" sz="2800" dirty="0">
                <a:solidFill>
                  <a:srgbClr val="214577"/>
                </a:solidFill>
              </a:rPr>
              <a:t> без помощи рук</a:t>
            </a:r>
            <a:endParaRPr lang="en-US" sz="2800" dirty="0">
              <a:solidFill>
                <a:srgbClr val="214577"/>
              </a:solidFill>
            </a:endParaRPr>
          </a:p>
        </p:txBody>
      </p:sp>
      <p:pic>
        <p:nvPicPr>
          <p:cNvPr id="3" name="Picture 2" descr="A syringe with a blood sample&#10;&#10;Description automatically generated">
            <a:extLst>
              <a:ext uri="{FF2B5EF4-FFF2-40B4-BE49-F238E27FC236}">
                <a16:creationId xmlns:a16="http://schemas.microsoft.com/office/drawing/2014/main" id="{3E40ECB8-95B7-F50B-7BE9-EF86A4F57E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607" r="5879" b="7026"/>
          <a:stretch/>
        </p:blipFill>
        <p:spPr>
          <a:xfrm>
            <a:off x="5069544" y="3043213"/>
            <a:ext cx="1066800" cy="104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6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A49E-3B1F-CC0F-07E6-1C429D35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3930"/>
            <a:ext cx="7886700" cy="634821"/>
          </a:xfrm>
        </p:spPr>
        <p:txBody>
          <a:bodyPr anchor="ctr">
            <a:normAutofit fontScale="90000"/>
          </a:bodyPr>
          <a:lstStyle/>
          <a:p>
            <a:r>
              <a:rPr lang="ru-RU" dirty="0"/>
              <a:t>Дополнительный 10-позиционный </a:t>
            </a:r>
            <a:r>
              <a:rPr lang="ru-RU" dirty="0" err="1"/>
              <a:t>автосэмплер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79B87F-9CF7-81E7-BC0F-D7E1D635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0BA12-1151-0FBC-2713-E024693E3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82896"/>
            <a:ext cx="2895600" cy="246888"/>
          </a:xfrm>
        </p:spPr>
        <p:txBody>
          <a:bodyPr anchor="ctr">
            <a:normAutofit/>
          </a:bodyPr>
          <a:lstStyle/>
          <a:p>
            <a:r>
              <a:rPr lang="en-US" dirty="0"/>
              <a:t>P0172B V18 5/1/24</a:t>
            </a:r>
          </a:p>
        </p:txBody>
      </p:sp>
      <p:pic>
        <p:nvPicPr>
          <p:cNvPr id="6" name="Picture 5" descr="A white and blue machine with a screen&#10;&#10;Description automatically generated">
            <a:extLst>
              <a:ext uri="{FF2B5EF4-FFF2-40B4-BE49-F238E27FC236}">
                <a16:creationId xmlns:a16="http://schemas.microsoft.com/office/drawing/2014/main" id="{594BE19D-EB32-F26B-429E-E399C668E0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79" y="1568087"/>
            <a:ext cx="3019703" cy="323989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25D9BAC-1985-1214-A1A9-872619D9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4" y="2171640"/>
            <a:ext cx="3941989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marL="288925" indent="-114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  <a:defRPr/>
            </a:pPr>
            <a:r>
              <a:rPr lang="ru-RU" sz="1200" u="none" dirty="0">
                <a:latin typeface="+mn-lt"/>
              </a:rPr>
              <a:t>Автоматизированный отбор проб сыворотки/плазмы и их анализ</a:t>
            </a:r>
          </a:p>
          <a:p>
            <a:pPr marL="288925" indent="-114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  <a:defRPr/>
            </a:pPr>
            <a:r>
              <a:rPr lang="ru-RU" altLang="en-US" sz="1200" u="none" dirty="0">
                <a:latin typeface="+mn-lt"/>
              </a:rPr>
              <a:t>Простая последовательность сканирования/загрузки на борту</a:t>
            </a:r>
            <a:endParaRPr lang="en-US" altLang="en-US" sz="1200" u="none" dirty="0">
              <a:latin typeface="+mn-lt"/>
            </a:endParaRPr>
          </a:p>
          <a:p>
            <a:pPr marL="288925" indent="-1143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200" u="none" dirty="0">
                <a:latin typeface="+mn-lt"/>
              </a:rPr>
              <a:t>Вмещает стаканчики для образцов объемом 0,5 миллилитра</a:t>
            </a:r>
            <a:endParaRPr lang="en-US" altLang="en-US" sz="12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20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d38a0d-f332-4356-a487-ff66cafcda1c" xsi:nil="true"/>
    <lcf76f155ced4ddcb4097134ff3c332f xmlns="0482b29a-2f21-4947-ba4d-ff1b18255251">
      <Terms xmlns="http://schemas.microsoft.com/office/infopath/2007/PartnerControls"/>
    </lcf76f155ced4ddcb4097134ff3c332f>
    <MedicalDepartment xmlns="0482b29a-2f21-4947-ba4d-ff1b18255251" xsi:nil="true"/>
    <ProductFamily xmlns="0482b29a-2f21-4947-ba4d-ff1b18255251">Blood Gas Critical Care Analyzers</ProductFamily>
    <o43e588f20c3433ba9ee2e9ebb9c85c6 xmlns="0482b29a-2f21-4947-ba4d-ff1b18255251">
      <Terms xmlns="http://schemas.microsoft.com/office/infopath/2007/PartnerControls"/>
    </o43e588f20c3433ba9ee2e9ebb9c85c6>
    <b51bb78f8d914807b2c7d251ead6bdf2 xmlns="0482b29a-2f21-4947-ba4d-ff1b18255251">
      <Terms xmlns="http://schemas.microsoft.com/office/infopath/2007/PartnerControls"/>
    </b51bb78f8d914807b2c7d251ead6bdf2>
    <d750402174304a06891518bd77dcca9d xmlns="0482b29a-2f21-4947-ba4d-ff1b18255251">
      <Terms xmlns="http://schemas.microsoft.com/office/infopath/2007/PartnerControls"/>
    </d750402174304a06891518bd77dcca9d>
    <DiseaseState xmlns="0482b29a-2f21-4947-ba4d-ff1b18255251">Critical Illness</DiseaseState>
    <Sequence xmlns="0482b29a-2f21-4947-ba4d-ff1b18255251">100</Sequence>
    <eb99921db0b04ec896a2649306115877 xmlns="0482b29a-2f21-4947-ba4d-ff1b18255251">
      <Terms xmlns="http://schemas.microsoft.com/office/infopath/2007/PartnerControls"/>
    </eb99921db0b04ec896a2649306115877>
    <Product xmlns="0482b29a-2f21-4947-ba4d-ff1b18255251">Prime</Product>
    <c2ace0b5bf66440a82a593dd139b5c8b xmlns="0482b29a-2f21-4947-ba4d-ff1b18255251">
      <Terms xmlns="http://schemas.microsoft.com/office/infopath/2007/PartnerControls"/>
    </c2ace0b5bf66440a82a593dd139b5c8b>
    <od38328a23914040ab904712f1e8bb8b xmlns="0482b29a-2f21-4947-ba4d-ff1b18255251">
      <Terms xmlns="http://schemas.microsoft.com/office/infopath/2007/PartnerControls"/>
    </od38328a23914040ab904712f1e8bb8b>
    <m15fbffd90f640cba3ae3c48b7f97089 xmlns="0482b29a-2f21-4947-ba4d-ff1b18255251">
      <Terms xmlns="http://schemas.microsoft.com/office/infopath/2007/PartnerControls"/>
    </m15fbffd90f640cba3ae3c48b7f97089>
    <Category xmlns="0482b29a-2f21-4947-ba4d-ff1b18255251">Presentations</Category>
    <Analyte xmlns="0482b29a-2f21-4947-ba4d-ff1b18255251">
      <Value>pH</Value>
      <Value>PO2</Value>
      <Value>PCO2</Value>
      <Value>Na</Value>
      <Value>K</Value>
      <Value>CI</Value>
      <Value>iCa</Value>
      <Value>Glu</Value>
      <Value>Lac</Value>
      <Value>HCT</Value>
    </Analyte>
    <Language xmlns="0482b29a-2f21-4947-ba4d-ff1b18255251" xsi:nil="true"/>
    <RegulatoryClearance xmlns="0482b29a-2f21-4947-ba4d-ff1b18255251">
      <Value>FDA</Value>
      <Value>CE Mark</Value>
    </RegulatoryClearan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86E124BCF27647943BC8830384917D" ma:contentTypeVersion="42" ma:contentTypeDescription="Create a new document." ma:contentTypeScope="" ma:versionID="0cbb090c90dde038d9cc29801b2dc470">
  <xsd:schema xmlns:xsd="http://www.w3.org/2001/XMLSchema" xmlns:xs="http://www.w3.org/2001/XMLSchema" xmlns:p="http://schemas.microsoft.com/office/2006/metadata/properties" xmlns:ns2="0482b29a-2f21-4947-ba4d-ff1b18255251" xmlns:ns3="efd38a0d-f332-4356-a487-ff66cafcda1c" targetNamespace="http://schemas.microsoft.com/office/2006/metadata/properties" ma:root="true" ma:fieldsID="eab21909ee81aa5e9b7e9a03811cffdc" ns2:_="" ns3:_="">
    <xsd:import namespace="0482b29a-2f21-4947-ba4d-ff1b18255251"/>
    <xsd:import namespace="efd38a0d-f332-4356-a487-ff66cafcd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ategory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Sequenc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DiseaseState" minOccurs="0"/>
                <xsd:element ref="ns2:MedicalDepartment" minOccurs="0"/>
                <xsd:element ref="ns2:Analyte" minOccurs="0"/>
                <xsd:element ref="ns2:ProductFamily" minOccurs="0"/>
                <xsd:element ref="ns2:Product" minOccurs="0"/>
                <xsd:element ref="ns2:Language" minOccurs="0"/>
                <xsd:element ref="ns2:o43e588f20c3433ba9ee2e9ebb9c85c6" minOccurs="0"/>
                <xsd:element ref="ns2:c2ace0b5bf66440a82a593dd139b5c8b" minOccurs="0"/>
                <xsd:element ref="ns2:od38328a23914040ab904712f1e8bb8b" minOccurs="0"/>
                <xsd:element ref="ns2:d750402174304a06891518bd77dcca9d" minOccurs="0"/>
                <xsd:element ref="ns2:eb99921db0b04ec896a2649306115877" minOccurs="0"/>
                <xsd:element ref="ns2:b51bb78f8d914807b2c7d251ead6bdf2" minOccurs="0"/>
                <xsd:element ref="ns2:m15fbffd90f640cba3ae3c48b7f97089" minOccurs="0"/>
                <xsd:element ref="ns2:MediaLengthInSeconds" minOccurs="0"/>
                <xsd:element ref="ns2:RegulatoryCleara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2b29a-2f21-4947-ba4d-ff1b18255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ategory" ma:index="10" ma:displayName="Category" ma:format="Dropdown" ma:internalName="Category">
      <xsd:simpleType>
        <xsd:restriction base="dms:Choice">
          <xsd:enumeration value="Brochures"/>
          <xsd:enumeration value="Presentations"/>
          <xsd:enumeration value="Studies"/>
          <xsd:enumeration value="Videos"/>
          <xsd:enumeration value="Webinars"/>
          <xsd:enumeration value="Sales and Marketing Alerts"/>
          <xsd:enumeration value="Ads"/>
          <xsd:enumeration value="Top SM Alerts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368e848-c30f-4108-be9d-30db03f74e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equence" ma:index="18" nillable="true" ma:displayName="Sequence" ma:decimals="0" ma:default="100" ma:format="Dropdown" ma:internalName="Sequence" ma:percentage="FALSE">
      <xsd:simpleType>
        <xsd:restriction base="dms:Number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DiseaseState" ma:index="23" nillable="true" ma:displayName="Disease State" ma:default="Diabetes" ma:description="Disease State" ma:format="Dropdown" ma:internalName="DiseaseState">
      <xsd:simpleType>
        <xsd:restriction base="dms:Text">
          <xsd:maxLength value="255"/>
        </xsd:restriction>
      </xsd:simpleType>
    </xsd:element>
    <xsd:element name="MedicalDepartment" ma:index="24" nillable="true" ma:displayName="Medical Department" ma:description="Medical Department" ma:format="Dropdown" ma:internalName="Medical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nesthesiology"/>
                    <xsd:enumeration value="Cardiology"/>
                    <xsd:enumeration value="Emergency Medicine"/>
                    <xsd:enumeration value="Endocrinology"/>
                    <xsd:enumeration value="Intensive Care"/>
                    <xsd:enumeration value="Laboratory"/>
                    <xsd:enumeration value="NICU"/>
                    <xsd:enumeration value="Neonatology"/>
                    <xsd:enumeration value="Nephrology"/>
                    <xsd:enumeration value="Oncology"/>
                    <xsd:enumeration value="Outpatient"/>
                    <xsd:enumeration value="Pharmacy"/>
                    <xsd:enumeration value="Radiology"/>
                    <xsd:enumeration value="Respiratory/Pulmonary"/>
                    <xsd:enumeration value="Pulmonology"/>
                    <xsd:enumeration value="Surgery"/>
                    <xsd:enumeration value="Transplant"/>
                    <xsd:enumeration value="Pediatrics"/>
                    <xsd:enumeration value="Veterinary"/>
                  </xsd:restriction>
                </xsd:simpleType>
              </xsd:element>
            </xsd:sequence>
          </xsd:extension>
        </xsd:complexContent>
      </xsd:complexType>
    </xsd:element>
    <xsd:element name="Analyte" ma:index="25" nillable="true" ma:displayName="Analyte" ma:description="Analyte" ma:format="Dropdown" ma:internalName="Analy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H"/>
                    <xsd:enumeration value="PCO2"/>
                    <xsd:enumeration value="PO2"/>
                    <xsd:enumeration value="S02%"/>
                    <xsd:enumeration value="Na"/>
                    <xsd:enumeration value="K"/>
                    <xsd:enumeration value="CI"/>
                    <xsd:enumeration value="iCa"/>
                    <xsd:enumeration value="iMg"/>
                    <xsd:enumeration value="TCO2"/>
                    <xsd:enumeration value="Glu"/>
                    <xsd:enumeration value="Ket"/>
                    <xsd:enumeration value="Lac"/>
                    <xsd:enumeration value="BUN"/>
                    <xsd:enumeration value="Cre"/>
                    <xsd:enumeration value="ePV"/>
                    <xsd:enumeration value="HB"/>
                    <xsd:enumeration value="HCT"/>
                    <xsd:enumeration value="Gases"/>
                    <xsd:enumeration value="Co-Ox"/>
                    <xsd:enumeration value="tBil"/>
                    <xsd:enumeration value="HbF"/>
                    <xsd:enumeration value="HbA1c"/>
                    <xsd:enumeration value="T Chol"/>
                    <xsd:enumeration value="HDL Chol"/>
                    <xsd:enumeration value="Trigly"/>
                    <xsd:enumeration value="Urine Alb"/>
                    <xsd:enumeration value="Urine Creat"/>
                    <xsd:enumeration value="PT/INR"/>
                    <xsd:enumeration value="CRP"/>
                    <xsd:enumeration value="Vitamin C"/>
                    <xsd:enumeration value="Glutamine"/>
                    <xsd:enumeration value="Glutamate"/>
                    <xsd:enumeration value="CDV"/>
                    <xsd:enumeration value="eGFR"/>
                  </xsd:restriction>
                </xsd:simpleType>
              </xsd:element>
            </xsd:sequence>
          </xsd:extension>
        </xsd:complexContent>
      </xsd:complexType>
    </xsd:element>
    <xsd:element name="ProductFamily" ma:index="26" nillable="true" ma:displayName="Product Family" ma:description="Product Family" ma:format="Dropdown" ma:internalName="ProductFamily">
      <xsd:simpleType>
        <xsd:restriction base="dms:Choice">
          <xsd:enumeration value="Blood Gas Critical Care Analyzers"/>
          <xsd:enumeration value="Hospital Point-Of-Care Meters"/>
          <xsd:enumeration value="Biotech"/>
          <xsd:enumeration value="Pharmacy - Clinic - Outside the Hospital"/>
          <xsd:enumeration value="Ambulance"/>
          <xsd:enumeration value="Veterinary"/>
          <xsd:enumeration value="Marketing Alerts"/>
        </xsd:restriction>
      </xsd:simpleType>
    </xsd:element>
    <xsd:element name="Product" ma:index="27" nillable="true" ma:displayName="Product" ma:format="Dropdown" ma:internalName="Product">
      <xsd:simpleType>
        <xsd:restriction base="dms:Choice">
          <xsd:enumeration value="FLEX2"/>
          <xsd:enumeration value="FAST CDV"/>
          <xsd:enumeration value="FLEX2 Basic"/>
          <xsd:enumeration value="Prime Cell Culture"/>
          <xsd:enumeration value="pHOx Ultra"/>
          <xsd:enumeration value="Prime"/>
          <xsd:enumeration value="Prime Electrolyte"/>
          <xsd:enumeration value="Prime Plus"/>
          <xsd:enumeration value="Prime Plus Vet"/>
          <xsd:enumeration value="Prime ES Vet"/>
          <xsd:enumeration value="Prime Vet"/>
          <xsd:enumeration value="Nova Vet"/>
          <xsd:enumeration value="StatStrip GLU"/>
          <xsd:enumeration value="StatStrip GLU/KET"/>
          <xsd:enumeration value="StatSensor CRE"/>
          <xsd:enumeration value="Nova Max Pro eGFR"/>
          <xsd:enumeration value="StatStrip LAC"/>
          <xsd:enumeration value="StatStrip LAC/HH"/>
          <xsd:enumeration value="Allegro"/>
          <xsd:enumeration value="Nova Primary"/>
          <xsd:enumeration value="EMS Stat"/>
          <xsd:enumeration value="Lactate Plus"/>
          <xsd:enumeration value="Nova Pro"/>
        </xsd:restriction>
      </xsd:simpleType>
    </xsd:element>
    <xsd:element name="Language" ma:index="28" nillable="true" ma:displayName="Language" ma:format="Dropdown" ma:internalName="Language">
      <xsd:simpleType>
        <xsd:restriction base="dms:Choice">
          <xsd:enumeration value="EN"/>
          <xsd:enumeration value="UK EN"/>
          <xsd:enumeration value="FR"/>
          <xsd:enumeration value="DE"/>
          <xsd:enumeration value="ES"/>
          <xsd:enumeration value="JP"/>
          <xsd:enumeration value="IT"/>
          <xsd:enumeration value="PT"/>
        </xsd:restriction>
      </xsd:simpleType>
    </xsd:element>
    <xsd:element name="o43e588f20c3433ba9ee2e9ebb9c85c6" ma:index="30" nillable="true" ma:taxonomy="true" ma:internalName="o43e588f20c3433ba9ee2e9ebb9c85c6" ma:taxonomyFieldName="CategoryMMS" ma:displayName="CategoryMMS" ma:default="" ma:fieldId="{843e588f-20c3-433b-a9ee-2e9ebb9c85c6}" ma:sspId="c368e848-c30f-4108-be9d-30db03f74e8d" ma:termSetId="fd38aefb-ea6d-45fd-adbc-a2f1f79fce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2ace0b5bf66440a82a593dd139b5c8b" ma:index="32" nillable="true" ma:taxonomy="true" ma:internalName="c2ace0b5bf66440a82a593dd139b5c8b" ma:taxonomyFieldName="DiseaseStateMMS" ma:displayName="DiseaseStateMMS" ma:readOnly="false" ma:default="" ma:fieldId="{c2ace0b5-bf66-440a-82a5-93dd139b5c8b}" ma:taxonomyMulti="true" ma:sspId="c368e848-c30f-4108-be9d-30db03f74e8d" ma:termSetId="0bbec8c9-3f80-4109-88a9-b20e41942f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d38328a23914040ab904712f1e8bb8b" ma:index="34" nillable="true" ma:taxonomy="true" ma:internalName="od38328a23914040ab904712f1e8bb8b" ma:taxonomyFieldName="MedicalDepartmentMMS" ma:displayName="MedicalDepartmentMMS" ma:readOnly="false" ma:default="" ma:fieldId="{8d38328a-2391-4040-ab90-4712f1e8bb8b}" ma:taxonomyMulti="true" ma:sspId="c368e848-c30f-4108-be9d-30db03f74e8d" ma:termSetId="b0c86e72-1d1a-4418-88a0-653ea541e7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750402174304a06891518bd77dcca9d" ma:index="36" nillable="true" ma:taxonomy="true" ma:internalName="d750402174304a06891518bd77dcca9d" ma:taxonomyFieldName="AnalyteMMS" ma:displayName="AnalyteMMS" ma:readOnly="false" ma:default="" ma:fieldId="{d7504021-7430-4a06-8915-18bd77dcca9d}" ma:taxonomyMulti="true" ma:sspId="c368e848-c30f-4108-be9d-30db03f74e8d" ma:termSetId="ac8b82c4-1f41-4a4d-ae0b-ea58a8c8ed6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9921db0b04ec896a2649306115877" ma:index="38" nillable="true" ma:taxonomy="true" ma:internalName="eb99921db0b04ec896a2649306115877" ma:taxonomyFieldName="ProductFamilyMMS" ma:displayName="ProductFamilyMMS" ma:default="" ma:fieldId="{eb99921d-b0b0-4ec8-96a2-649306115877}" ma:sspId="c368e848-c30f-4108-be9d-30db03f74e8d" ma:termSetId="85da3bfc-f455-4b49-b616-6677445af0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51bb78f8d914807b2c7d251ead6bdf2" ma:index="40" nillable="true" ma:taxonomy="true" ma:internalName="b51bb78f8d914807b2c7d251ead6bdf2" ma:taxonomyFieldName="ProductMMS" ma:displayName="ProductMMS" ma:readOnly="false" ma:default="" ma:fieldId="{b51bb78f-8d91-4807-b2c7-d251ead6bdf2}" ma:sspId="c368e848-c30f-4108-be9d-30db03f74e8d" ma:termSetId="ae6f628f-794f-4a02-b985-a3aa08e98e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15fbffd90f640cba3ae3c48b7f97089" ma:index="42" nillable="true" ma:taxonomy="true" ma:internalName="m15fbffd90f640cba3ae3c48b7f97089" ma:taxonomyFieldName="LanguageMMS" ma:displayName="LanguageMMS" ma:default="" ma:fieldId="{615fbffd-90f6-40cb-a3ae-3c48b7f97089}" ma:sspId="c368e848-c30f-4108-be9d-30db03f74e8d" ma:termSetId="f3f539ec-3230-4d37-9d55-34e714ec67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LengthInSeconds" ma:index="43" nillable="true" ma:displayName="MediaLengthInSeconds" ma:hidden="true" ma:internalName="MediaLengthInSeconds" ma:readOnly="true">
      <xsd:simpleType>
        <xsd:restriction base="dms:Unknown"/>
      </xsd:simpleType>
    </xsd:element>
    <xsd:element name="RegulatoryClearance" ma:index="44" nillable="true" ma:displayName="Regulatory Clearance" ma:description="Regulatory Clearance" ma:format="Dropdown" ma:internalName="RegulatoryClearanc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DA"/>
                    <xsd:enumeration value="CE Mark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38a0d-f332-4356-a487-ff66cafcda1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6ff7681-b72c-44c8-a449-3da588ddf050}" ma:internalName="TaxCatchAll" ma:showField="CatchAllData" ma:web="efd38a0d-f332-4356-a487-ff66cafcd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73B8BB-46E0-48A1-8A0A-E762E2A22F58}">
  <ds:schemaRefs>
    <ds:schemaRef ds:uri="http://schemas.microsoft.com/office/infopath/2007/PartnerControls"/>
    <ds:schemaRef ds:uri="http://purl.org/dc/terms/"/>
    <ds:schemaRef ds:uri="http://purl.org/dc/elements/1.1/"/>
    <ds:schemaRef ds:uri="efd38a0d-f332-4356-a487-ff66cafcda1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0482b29a-2f21-4947-ba4d-ff1b1825525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CFF5B3-BFD3-4DB9-B99A-AB9C88FF42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BA46E2-8011-425E-80FA-565831DB2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82b29a-2f21-4947-ba4d-ff1b18255251"/>
    <ds:schemaRef ds:uri="efd38a0d-f332-4356-a487-ff66cafcd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6777</TotalTime>
  <Words>559</Words>
  <Application>Microsoft Office PowerPoint</Application>
  <PresentationFormat>Экран (16:9)</PresentationFormat>
  <Paragraphs>96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Clarity</vt:lpstr>
      <vt:lpstr>1_Custom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Дополнительный 10-позиционный автосэмплер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Nova Biomedical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</dc:creator>
  <cp:lastModifiedBy>Gennady Podgurskiy</cp:lastModifiedBy>
  <cp:revision>282</cp:revision>
  <cp:lastPrinted>2022-01-31T17:36:40Z</cp:lastPrinted>
  <dcterms:created xsi:type="dcterms:W3CDTF">2017-12-07T18:55:30Z</dcterms:created>
  <dcterms:modified xsi:type="dcterms:W3CDTF">2025-04-29T09:46:19Z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0x010100CE86E124BCF27647943BC8830384917D</vt:lpwstr>
  </property>
  <property fmtid="{D5CDD505-2E9C-101B-9397-08002B2CF9AE}" pid="3" name="AnalyteMMS">
    <vt:lpwstr/>
  </property>
  <property fmtid="{D5CDD505-2E9C-101B-9397-08002B2CF9AE}" pid="4" name="MediaServiceImageTags">
    <vt:lpwstr/>
  </property>
  <property fmtid="{D5CDD505-2E9C-101B-9397-08002B2CF9AE}" pid="5" name="LanguageMMS">
    <vt:lpwstr/>
  </property>
  <property fmtid="{D5CDD505-2E9C-101B-9397-08002B2CF9AE}" pid="6" name="DiseaseStateMMS">
    <vt:lpwstr/>
  </property>
  <property fmtid="{D5CDD505-2E9C-101B-9397-08002B2CF9AE}" pid="7" name="ProductMMS">
    <vt:lpwstr/>
  </property>
  <property fmtid="{D5CDD505-2E9C-101B-9397-08002B2CF9AE}" pid="8" name="CategoryMMS">
    <vt:lpwstr/>
  </property>
  <property fmtid="{D5CDD505-2E9C-101B-9397-08002B2CF9AE}" pid="9" name="ProductFamilyMMS">
    <vt:lpwstr/>
  </property>
  <property fmtid="{D5CDD505-2E9C-101B-9397-08002B2CF9AE}" pid="10" name="MedicalDepartmentMMS">
    <vt:lpwstr/>
  </property>
</Properties>
</file>