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3917E-FDEF-46FA-8886-035BC41AB31C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9E76E-1812-4052-B56B-439215FCDE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148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147D3-7821-47E7-99CE-589A57A6C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69A14B7-BF7D-48EA-9F21-46FC714CB1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DCE989-F4A0-4947-A6A8-30F872D89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82F5-CCF9-487D-850B-2319F87D84DD}" type="datetime1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4770BC-A10A-482C-9ED7-C0025D9C9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211EA1-77FA-44A2-96DE-F24C71539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329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D1A69F-57A7-42BB-8705-128AE7372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566716-F8CE-4433-8E01-E7966B78DD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203469-0B83-4BD3-907F-4FC969036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A99FE-CB7B-449B-951D-9694B53A45EE}" type="datetime1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1FC8B9-8BC4-477B-81D7-4BEB46DAD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A6BABF-639E-422B-B181-3D61C30B5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306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2396B58-D92E-4D51-9FD5-B1DB489AF2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0B0B5D-D515-4CC6-ADE2-E59EF59D2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480208-6B7E-4EF4-A9E9-7005D1339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7877-051A-4121-8689-EEC7C1091D05}" type="datetime1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47234C-E6FC-431C-81C1-4E5BB764E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9B4B25-16E2-43A1-A555-D430814B1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95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6FE97E-5C38-4842-8141-A68D2CCC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68B8D2-0AB2-453F-AAEB-6AC18C5C2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F2EE86-A68D-4099-994B-7755FAE58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6D02-753A-4027-886C-E13536CB6B21}" type="datetime1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C34A3F-8543-455D-AD0E-F0E808210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D5958B-53F2-417D-B9D7-E41AED8C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88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727579-B9E7-48F1-8513-9F16B0AA2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FB8403-AF4D-4C97-905B-64838D91E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722AA9-E0B4-4D08-BEDE-FDD8B5795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7AFA-3F44-4B21-A3F1-EDFD8409CE0E}" type="datetime1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199A4F-6DF2-4E01-96DE-C7435C7F9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C322C3-5E6F-4786-9A16-7CFF63367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65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7BE28F-F8C4-4949-8215-2DA693F66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A02868-73FD-430A-A7AE-7CD6BD258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2176AE-24BD-406D-8A96-32369FFB89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ADCD05-7915-4105-9981-CC305FC5C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6AB3E-A267-4594-A406-750B60EBC0C5}" type="datetime1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0FDE22-AB70-45EE-A90E-B7FC6475C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D9884B-0773-4A7E-AE5F-5204EB2DB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268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AC7EF6-88E8-4EEF-A44F-78F76FEEA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41F329-72D0-4202-8919-D19DE4943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4BB4A2-0425-4C35-8B96-FAAA9F116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6848AF9-4D3E-4063-90C3-6847D247BC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9410BA4-564A-47C0-8AA3-A774130BF6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0441A78-CBA8-40FC-88AF-5E48BE743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7052-9F34-48F5-8E8B-F7BD29339569}" type="datetime1">
              <a:rPr lang="ru-RU" smtClean="0"/>
              <a:t>12.08.2026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792DDE7-6157-4140-829F-B3863E24C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293FAE8-3F88-454D-B449-12AC138A4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980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473B2-5CE8-4BD6-B565-81BBC0628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FBF061D-889D-4220-BA7B-70BF3FE64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D4CE-5130-44A5-A2C5-3871FEB1499C}" type="datetime1">
              <a:rPr lang="ru-RU" smtClean="0"/>
              <a:t>12.08.2026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E31C64-A217-4B75-8B50-6993F68BA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3B9F68-E305-4243-8EA4-0567D6BDF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560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7F5F736-2E75-4398-A51A-EFF1D7808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D09C-811E-4175-80BA-F2AA336AA2E1}" type="datetime1">
              <a:rPr lang="ru-RU" smtClean="0"/>
              <a:t>12.08.2026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E4FEDA0-D8CB-4277-ABE6-96FE7BE3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66F8EB-A9D2-4A51-86A4-7CBAC8C94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‹#›</a:t>
            </a:fld>
            <a:endParaRPr lang="ru-RU"/>
          </a:p>
        </p:txBody>
      </p:sp>
      <p:pic>
        <p:nvPicPr>
          <p:cNvPr id="1028" name="Picture 4" descr="М.С.ИНСТРУМЕНТС">
            <a:extLst>
              <a:ext uri="{FF2B5EF4-FFF2-40B4-BE49-F238E27FC236}">
                <a16:creationId xmlns:a16="http://schemas.microsoft.com/office/drawing/2014/main" id="{49AD1677-997E-4ED9-B477-D836A6F026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5519738"/>
            <a:ext cx="1143000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49D226-63B0-47B4-859B-FF466F52D6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7550" y="5643563"/>
            <a:ext cx="121920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978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13ECD2-4780-4D56-828A-569985E4D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756538-54A5-4E97-87E3-7FCF5180D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84F7EC2-21A5-4B77-9026-4957BF6F3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5AFC34-078F-449C-9C5E-94745AC43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8B386-C912-4542-AF68-1096A34B3238}" type="datetime1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1BDEE2-A9AC-4CF2-921A-ABF14DB64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76A16C-C65B-496E-BEFD-38E4164A8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70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9D37C-4A89-4651-AB3A-51663F93E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ACDA43-CBA9-4EA6-9ED0-EBFADE815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6A9444-AF7D-4073-B493-DF973B1DB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605A55-9E32-48D9-98B6-B2A323F44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033CC-19BD-4DDF-B966-07C522F2D081}" type="datetime1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A46875-0CF5-42D2-B3E1-31F0F9599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865C6A-7060-4DFB-9468-1BF5B7D38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217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D0E7A-0077-407E-BF74-92F0B9077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8B3571-BA96-435C-8673-6BA46CF73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2729AC-90BE-402C-BBCE-4F699014EC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03E3B-6BC5-4CE8-8040-C5D097BBDCD6}" type="datetime1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DC8CED-3155-4E73-AD8F-CBB2CB5AF8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24E6F1-1386-4915-9D6F-05E3CB24E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1BFDC-2D7A-408A-A225-D39ED93A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06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9C68B3-1A46-4275-A387-4CDA49F6EE90}"/>
              </a:ext>
            </a:extLst>
          </p:cNvPr>
          <p:cNvSpPr txBox="1"/>
          <p:nvPr/>
        </p:nvSpPr>
        <p:spPr>
          <a:xfrm>
            <a:off x="762000" y="1905000"/>
            <a:ext cx="10668000" cy="67710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3800" b="1">
                <a:solidFill>
                  <a:srgbClr val="FFFFFF"/>
                </a:solidFill>
                <a:latin typeface="Arial" panose="020B0604020202020204" pitchFamily="34" charset="0"/>
              </a:rPr>
              <a:t>StatStrip® Hospital </a:t>
            </a:r>
            <a:r>
              <a:rPr lang="ru-RU" sz="3800" b="1">
                <a:solidFill>
                  <a:srgbClr val="FFFFFF"/>
                </a:solidFill>
                <a:latin typeface="Arial" panose="020B0604020202020204" pitchFamily="34" charset="0"/>
              </a:rPr>
              <a:t>и </a:t>
            </a:r>
            <a:r>
              <a:rPr lang="fr-FR" sz="3800" b="1">
                <a:solidFill>
                  <a:srgbClr val="FFFFFF"/>
                </a:solidFill>
                <a:latin typeface="Arial" panose="020B0604020202020204" pitchFamily="34" charset="0"/>
              </a:rPr>
              <a:t>StatStrip® Xpress™</a:t>
            </a:r>
            <a:endParaRPr lang="ru-RU" sz="38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635971-35F6-4BCA-9A25-59378A9791AF}"/>
              </a:ext>
            </a:extLst>
          </p:cNvPr>
          <p:cNvSpPr txBox="1"/>
          <p:nvPr/>
        </p:nvSpPr>
        <p:spPr>
          <a:xfrm>
            <a:off x="762000" y="3238500"/>
            <a:ext cx="10668000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000">
                <a:solidFill>
                  <a:srgbClr val="66CCFF"/>
                </a:solidFill>
                <a:latin typeface="Arial" panose="020B0604020202020204" pitchFamily="34" charset="0"/>
              </a:rPr>
              <a:t>Анализаторы глюкозы и кетонов крови (?-гидроксибутират)</a:t>
            </a:r>
          </a:p>
          <a:p>
            <a:r>
              <a:rPr lang="ru-RU" sz="2000">
                <a:solidFill>
                  <a:srgbClr val="66CCFF"/>
                </a:solidFill>
                <a:latin typeface="Arial" panose="020B0604020202020204" pitchFamily="34" charset="0"/>
              </a:rPr>
              <a:t>Соответствие Клиническим рекомендациям Минздрава РФ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326062-32EE-499C-B3C8-7F1EE54C9953}"/>
              </a:ext>
            </a:extLst>
          </p:cNvPr>
          <p:cNvSpPr txBox="1"/>
          <p:nvPr/>
        </p:nvSpPr>
        <p:spPr>
          <a:xfrm>
            <a:off x="762000" y="5969000"/>
            <a:ext cx="10668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400" dirty="0">
                <a:solidFill>
                  <a:srgbClr val="FFFFFF"/>
                </a:solidFill>
                <a:latin typeface="Arial" panose="020B0604020202020204" pitchFamily="34" charset="0"/>
              </a:rPr>
              <a:t>Nova Biomedical®  |  </a:t>
            </a:r>
            <a:r>
              <a:rPr lang="ru-RU" sz="1400" dirty="0">
                <a:solidFill>
                  <a:srgbClr val="FFFFFF"/>
                </a:solidFill>
                <a:latin typeface="Arial" panose="020B0604020202020204" pitchFamily="34" charset="0"/>
              </a:rPr>
              <a:t>М-С-</a:t>
            </a:r>
            <a:r>
              <a:rPr lang="ru-RU" sz="1400" dirty="0" err="1">
                <a:solidFill>
                  <a:srgbClr val="FFFFFF"/>
                </a:solidFill>
                <a:latin typeface="Arial" panose="020B0604020202020204" pitchFamily="34" charset="0"/>
              </a:rPr>
              <a:t>Инструментс</a:t>
            </a:r>
            <a:endParaRPr lang="ru-RU" sz="1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483022D-C1CC-4C38-85E9-0DD31A341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246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CCCE9C8-2A14-421C-B58B-C4A87267969E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8E35D9-9ACB-4122-8377-E3F45F73071E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82C937-1FCD-431F-810D-477D54C25E74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</a:rPr>
              <a:t>Пороговые значения </a:t>
            </a:r>
            <a:r>
              <a:rPr lang="el-GR" sz="2400" b="1" dirty="0">
                <a:solidFill>
                  <a:srgbClr val="FFFFFF"/>
                </a:solidFill>
                <a:latin typeface="Arial" panose="020B0604020202020204" pitchFamily="34" charset="0"/>
              </a:rPr>
              <a:t>β</a:t>
            </a:r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</a:rPr>
              <a:t>-</a:t>
            </a:r>
            <a:r>
              <a:rPr lang="ru-RU" sz="2400" b="1" dirty="0" err="1">
                <a:solidFill>
                  <a:srgbClr val="FFFFFF"/>
                </a:solidFill>
                <a:latin typeface="Arial" panose="020B0604020202020204" pitchFamily="34" charset="0"/>
              </a:rPr>
              <a:t>гидроксибутирата</a:t>
            </a:r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</a:rPr>
              <a:t> в крови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475B5DE-4E88-4105-AECD-F9374B3F8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881180"/>
              </p:ext>
            </p:extLst>
          </p:nvPr>
        </p:nvGraphicFramePr>
        <p:xfrm>
          <a:off x="635000" y="1206500"/>
          <a:ext cx="10922001" cy="279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0667">
                  <a:extLst>
                    <a:ext uri="{9D8B030D-6E8A-4147-A177-3AD203B41FA5}">
                      <a16:colId xmlns:a16="http://schemas.microsoft.com/office/drawing/2014/main" val="424724396"/>
                    </a:ext>
                  </a:extLst>
                </a:gridCol>
                <a:gridCol w="3640667">
                  <a:extLst>
                    <a:ext uri="{9D8B030D-6E8A-4147-A177-3AD203B41FA5}">
                      <a16:colId xmlns:a16="http://schemas.microsoft.com/office/drawing/2014/main" val="1055607185"/>
                    </a:ext>
                  </a:extLst>
                </a:gridCol>
                <a:gridCol w="3640667">
                  <a:extLst>
                    <a:ext uri="{9D8B030D-6E8A-4147-A177-3AD203B41FA5}">
                      <a16:colId xmlns:a16="http://schemas.microsoft.com/office/drawing/2014/main" val="1702513897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Уровень </a:t>
                      </a:r>
                      <a:r>
                        <a:rPr lang="el-GR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β</a:t>
                      </a:r>
                      <a:r>
                        <a:rPr lang="ru-RU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-</a:t>
                      </a:r>
                      <a:r>
                        <a:rPr lang="fr-FR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OHB (</a:t>
                      </a:r>
                      <a:r>
                        <a:rPr lang="ru-RU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ммоль/л)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Интерпретация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Действие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86022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&lt; 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Норма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Мониторинг не требуется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430720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0,6–1,5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Незначительное повышение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Повторный тест через 2–4 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287550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1,6–3,0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Умеренное повышение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Усиленный мониторинг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590914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? 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Диагностический критерий ДКА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Немедленная терапия ДКА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24983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13EB98F-CF21-4D0D-AF2E-8904DEA433C3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FA6AC5-D7B9-4AC7-AA84-A14E735A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563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E19986-8B3A-469F-961D-FEAD6ADCE7E1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D39C9C-C168-4A1C-A6D8-AE1BB6D13DFD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3376EF-CFCE-4EDD-B6C2-99E78EAD314A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Экономическая эффективность (Vanelli 2003, Noyes 2007)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B1BEA6-4CE5-41C4-9475-793EE2FE19D8}"/>
              </a:ext>
            </a:extLst>
          </p:cNvPr>
          <p:cNvSpPr txBox="1"/>
          <p:nvPr/>
        </p:nvSpPr>
        <p:spPr>
          <a:xfrm>
            <a:off x="635000" y="1206500"/>
            <a:ext cx="10922000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• Выписка из ОРИТ на 6,5 часов раньше при мониторинге по </a:t>
            </a:r>
            <a:r>
              <a:rPr lang="el-GR" sz="1600" dirty="0">
                <a:solidFill>
                  <a:srgbClr val="282828"/>
                </a:solidFill>
                <a:latin typeface="Arial" panose="020B0604020202020204" pitchFamily="34" charset="0"/>
              </a:rPr>
              <a:t>β</a:t>
            </a:r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-OHB</a:t>
            </a:r>
          </a:p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• Экономия 29,8% на лабораторных тестах</a:t>
            </a:r>
          </a:p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• Сокращение клинических оценок на 70,2%</a:t>
            </a:r>
          </a:p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• Экономия €2 940 на случай ДКА</a:t>
            </a:r>
          </a:p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• Разрешение ДКА: 17 часов (кровь) против 28 часов (моча)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FC96E2-26F4-43CE-9E44-A9B7326202AA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8827E3-E745-4076-B7D6-8EE22AC31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527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5894FD3-2EBB-4C0E-9484-1431C370CD03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5A5FD4-FBCF-4CA5-BE32-846A21883621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9946D1-1607-4FAB-9D8C-67D5F374F3B2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IT-интеграция и безопасность данных (NovaConnect®)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431055-27C3-486E-A6FB-0A0F84928089}"/>
              </a:ext>
            </a:extLst>
          </p:cNvPr>
          <p:cNvSpPr txBox="1"/>
          <p:nvPr/>
        </p:nvSpPr>
        <p:spPr>
          <a:xfrm>
            <a:off x="635000" y="1206500"/>
            <a:ext cx="10922000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Подключение к LIS/HIS по стандартам POCT1-A / ASTM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Сетевая готовность: RJ-45 Ethernet, без терминальных серверов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Сканер 1D/2D: идентификация пациента и оператора (Patient Safety Goals)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Удалённое управление: диапазоны, QC lockout, сертификация операторов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Неограниченное хранение данных и настраиваемая отчётность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981592-BA6E-47A5-91A0-2CCF2D013794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85E356-9B17-4999-BD88-CE4F62A7B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001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CEE94F-91B0-41EF-A5CA-65EC164CDD6D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354F3-EB72-4739-A366-8D9ECD129CD8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905E96-AF45-4C05-AE85-4FE403EB08F1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Преимущества для медицинского персонала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B6A3ED-D0EB-44C5-AE1D-C8B218FC4390}"/>
              </a:ext>
            </a:extLst>
          </p:cNvPr>
          <p:cNvSpPr txBox="1"/>
          <p:nvPr/>
        </p:nvSpPr>
        <p:spPr>
          <a:xfrm>
            <a:off x="635000" y="1206500"/>
            <a:ext cx="10922000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Отсутствие калибровочных кодов — исключён человеческий фактор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Минимальный объём: 1,2 мкл (глюкоза), 0,8 мкл (кетоны)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Быстрые результаты: 6 с / 10 с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Защита от ошибок дозирования: контроль заполнения всех 4 каналов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Автоопределение типа полоски; цветовая маркировка критических значений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07B379-9FD8-4CA7-A74E-C9A6357D3B1C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7D726-05BA-4891-9EF8-EA02788C9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24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2794EEB-ED20-4171-AC14-4C79982CBDBC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7E1FADE-9B98-453C-88CB-E5BB55A4B6D3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D11568-2612-485D-B57B-37EA2C230E56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Области применения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6A9D37-6729-4DAC-B8CB-DD7E3000DFD6}"/>
              </a:ext>
            </a:extLst>
          </p:cNvPr>
          <p:cNvSpPr txBox="1"/>
          <p:nvPr/>
        </p:nvSpPr>
        <p:spPr>
          <a:xfrm>
            <a:off x="635000" y="2152044"/>
            <a:ext cx="10922000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600" dirty="0">
                <a:solidFill>
                  <a:srgbClr val="282828"/>
                </a:solidFill>
                <a:latin typeface="Arial" panose="020B0604020202020204" pitchFamily="34" charset="0"/>
              </a:rPr>
              <a:t>StatStrip Hospital: </a:t>
            </a:r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ОРИТ/ПИКУ • неотложная помощь • диализ • НИКУ • кардиохирургия • эндокринология</a:t>
            </a:r>
          </a:p>
          <a:p>
            <a:endParaRPr lang="ru-RU" sz="1600" dirty="0">
              <a:solidFill>
                <a:srgbClr val="282828"/>
              </a:solidFill>
              <a:latin typeface="Arial" panose="020B0604020202020204" pitchFamily="34" charset="0"/>
            </a:endParaRPr>
          </a:p>
          <a:p>
            <a:r>
              <a:rPr lang="fr-FR" sz="1600" dirty="0">
                <a:solidFill>
                  <a:srgbClr val="282828"/>
                </a:solidFill>
                <a:latin typeface="Arial" panose="020B0604020202020204" pitchFamily="34" charset="0"/>
              </a:rPr>
              <a:t>StatStrip Xpress: </a:t>
            </a:r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скорая помощь • амбулаторные центры • диабетические клиники • </a:t>
            </a:r>
            <a:r>
              <a:rPr lang="ru-RU" sz="1600" dirty="0" err="1">
                <a:solidFill>
                  <a:srgbClr val="282828"/>
                </a:solidFill>
                <a:latin typeface="Arial" panose="020B0604020202020204" pitchFamily="34" charset="0"/>
              </a:rPr>
              <a:t>ФАПы</a:t>
            </a:r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 • педиатрия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8381BD-8EF2-4EDF-A9F8-82D7EB3B369E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068F56-2F44-4DFF-A1B0-C7FCC7DF3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547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820657-5FFA-4263-8A25-0A4CBBBACBA8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7ED6E8B-2240-4EBD-B913-3E8368E71F42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9B9CD8-9CA9-4B80-84F0-B740FBC52FA9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Конкурентные преимущества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19BF1E-ABFF-47E8-907F-E4EC00F8FCE0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64BDAB-4B5B-492C-A240-AD6931AA8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15</a:t>
            </a:fld>
            <a:endParaRPr lang="ru-RU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26D22085-3005-471F-90C3-3B945F52BF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324551"/>
              </p:ext>
            </p:extLst>
          </p:nvPr>
        </p:nvGraphicFramePr>
        <p:xfrm>
          <a:off x="1777999" y="1424781"/>
          <a:ext cx="8728075" cy="1800225"/>
        </p:xfrm>
        <a:graphic>
          <a:graphicData uri="http://schemas.openxmlformats.org/drawingml/2006/table">
            <a:tbl>
              <a:tblPr/>
              <a:tblGrid>
                <a:gridCol w="2849460">
                  <a:extLst>
                    <a:ext uri="{9D8B030D-6E8A-4147-A177-3AD203B41FA5}">
                      <a16:colId xmlns:a16="http://schemas.microsoft.com/office/drawing/2014/main" val="4079358290"/>
                    </a:ext>
                  </a:extLst>
                </a:gridCol>
                <a:gridCol w="879225">
                  <a:extLst>
                    <a:ext uri="{9D8B030D-6E8A-4147-A177-3AD203B41FA5}">
                      <a16:colId xmlns:a16="http://schemas.microsoft.com/office/drawing/2014/main" val="867780665"/>
                    </a:ext>
                  </a:extLst>
                </a:gridCol>
                <a:gridCol w="1995905">
                  <a:extLst>
                    <a:ext uri="{9D8B030D-6E8A-4147-A177-3AD203B41FA5}">
                      <a16:colId xmlns:a16="http://schemas.microsoft.com/office/drawing/2014/main" val="913580799"/>
                    </a:ext>
                  </a:extLst>
                </a:gridCol>
                <a:gridCol w="1732780">
                  <a:extLst>
                    <a:ext uri="{9D8B030D-6E8A-4147-A177-3AD203B41FA5}">
                      <a16:colId xmlns:a16="http://schemas.microsoft.com/office/drawing/2014/main" val="1393348012"/>
                    </a:ext>
                  </a:extLst>
                </a:gridCol>
                <a:gridCol w="1270705">
                  <a:extLst>
                    <a:ext uri="{9D8B030D-6E8A-4147-A177-3AD203B41FA5}">
                      <a16:colId xmlns:a16="http://schemas.microsoft.com/office/drawing/2014/main" val="2990465800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Критерий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StatStrip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Abbott FreeStyle Precision Pro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Roche Accu-Chek Inform II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LifeScan OneTouch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155048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Устранение интерференции гематокрита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✅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⚠️ Частично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27248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Устранение мальтозы/галактозы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✅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75208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Устранение парацетамола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✅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⚠️ Частично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17419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Измерение </a:t>
                      </a:r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β-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OHB (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кетоны)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✅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✅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56559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Отсутствие калибровочных кодов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✅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97038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4-канальная технология 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Multi-Well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✅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72255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Доказательная база &gt; 60 исследований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✅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Ограниченная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Ограниченная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Ограниченная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841068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Соответствие КР МЗ РФ по β-OHB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✅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✅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85545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DA7FD33E-4B86-424C-BCBC-841233B87AAA}"/>
              </a:ext>
            </a:extLst>
          </p:cNvPr>
          <p:cNvSpPr txBox="1"/>
          <p:nvPr/>
        </p:nvSpPr>
        <p:spPr>
          <a:xfrm>
            <a:off x="1600200" y="3810000"/>
            <a:ext cx="881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📌 </a:t>
            </a:r>
            <a:r>
              <a:rPr lang="ru-RU" b="1" dirty="0"/>
              <a:t>Уникальное предложение </a:t>
            </a:r>
            <a:r>
              <a:rPr lang="fr-FR" b="1" dirty="0"/>
              <a:t>StatStrip:</a:t>
            </a:r>
            <a:endParaRPr lang="ru-RU" b="1" dirty="0"/>
          </a:p>
          <a:p>
            <a:r>
              <a:rPr lang="ru-RU" b="1" dirty="0"/>
              <a:t>Единственный </a:t>
            </a:r>
            <a:r>
              <a:rPr lang="ru-RU" b="1" dirty="0" err="1"/>
              <a:t>глюкометр</a:t>
            </a:r>
            <a:r>
              <a:rPr lang="ru-RU" b="1" dirty="0"/>
              <a:t> в мире, который устраняет ВСЕ известные интерференции И измеряет бета-</a:t>
            </a:r>
            <a:r>
              <a:rPr lang="ru-RU" b="1" dirty="0" err="1"/>
              <a:t>гидроксибутират</a:t>
            </a:r>
            <a:r>
              <a:rPr lang="ru-RU" b="1" dirty="0"/>
              <a:t> на том же приборе.</a:t>
            </a:r>
          </a:p>
          <a:p>
            <a:r>
              <a:rPr lang="ru-RU" dirty="0"/>
              <a:t>На рынке есть </a:t>
            </a:r>
            <a:r>
              <a:rPr lang="ru-RU" dirty="0" err="1"/>
              <a:t>глюкометры</a:t>
            </a:r>
            <a:r>
              <a:rPr lang="ru-RU" dirty="0"/>
              <a:t> с функцией кетонов, например </a:t>
            </a:r>
            <a:r>
              <a:rPr lang="ru-RU" dirty="0" err="1"/>
              <a:t>Abbott</a:t>
            </a:r>
            <a:r>
              <a:rPr lang="ru-RU" dirty="0"/>
              <a:t>. Но ни один из них не устраняет интерференции так, как </a:t>
            </a:r>
            <a:r>
              <a:rPr lang="ru-RU" dirty="0" err="1"/>
              <a:t>StatStrip</a:t>
            </a:r>
            <a:r>
              <a:rPr lang="ru-RU" dirty="0"/>
              <a:t>. И ни один конкурент не имеет 4-канальной технологии </a:t>
            </a:r>
            <a:r>
              <a:rPr lang="ru-RU" dirty="0" err="1"/>
              <a:t>Multi-Well</a:t>
            </a:r>
            <a:r>
              <a:rPr lang="ru-RU" dirty="0"/>
              <a:t>. </a:t>
            </a:r>
            <a:r>
              <a:rPr lang="ru-RU" dirty="0" err="1"/>
              <a:t>StatStrip</a:t>
            </a:r>
            <a:r>
              <a:rPr lang="ru-RU" dirty="0"/>
              <a:t> — это единственный прибор, который сочетает лабораторную точность глюкозы с измерением кетонов в одном устройстве.</a:t>
            </a:r>
          </a:p>
        </p:txBody>
      </p:sp>
    </p:spTree>
    <p:extLst>
      <p:ext uri="{BB962C8B-B14F-4D97-AF65-F5344CB8AC3E}">
        <p14:creationId xmlns:p14="http://schemas.microsoft.com/office/powerpoint/2010/main" val="3483035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E71498-7DFA-4147-99E7-C96CDC42FA54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31E8FB-AAD4-4BAD-9123-F3E0C075BC7E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E79BC5-62EB-44F4-8396-139FD08A013D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Заключение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0B99D4-BB07-42C4-8B98-778C47C2905A}"/>
              </a:ext>
            </a:extLst>
          </p:cNvPr>
          <p:cNvSpPr txBox="1"/>
          <p:nvPr/>
        </p:nvSpPr>
        <p:spPr>
          <a:xfrm>
            <a:off x="635000" y="1138535"/>
            <a:ext cx="10922000" cy="107721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1. Точность лабораторного уровня у постели больного (R² = 0,995, &gt;60 исследований)</a:t>
            </a:r>
          </a:p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2. Полное соответствие КР МЗ РФ: «СД 1 типа у детей», «СД 1 типа у взрослых», «СД 2 типа у взрослых»</a:t>
            </a:r>
          </a:p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3. Экономическая эффективность: - 6,5 ч в ОРИТ, - 29,8% затрат на лаб. тесты</a:t>
            </a:r>
          </a:p>
          <a:p>
            <a:r>
              <a:rPr lang="fr-FR" sz="1600" dirty="0">
                <a:solidFill>
                  <a:srgbClr val="282828"/>
                </a:solidFill>
                <a:latin typeface="Arial" panose="020B0604020202020204" pitchFamily="34" charset="0"/>
              </a:rPr>
              <a:t>https://www.m-s-instruments.ru/</a:t>
            </a:r>
            <a:endParaRPr lang="ru-RU" sz="1600" dirty="0">
              <a:solidFill>
                <a:srgbClr val="282828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190BDE-F898-4FB9-9C0F-8B1E1303CDB9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61C65F-30C4-49A6-B811-3DCAEB5C3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16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F608E6-FEB0-499B-9368-0608D4AC9789}"/>
              </a:ext>
            </a:extLst>
          </p:cNvPr>
          <p:cNvSpPr txBox="1"/>
          <p:nvPr/>
        </p:nvSpPr>
        <p:spPr>
          <a:xfrm>
            <a:off x="635000" y="2809875"/>
            <a:ext cx="93662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Клинические рекомендации Минздрава РФ «Сахарный диабет 1 типа у детей» (2022)</a:t>
            </a:r>
          </a:p>
          <a:p>
            <a:r>
              <a:rPr lang="ru-RU"/>
              <a:t>Клинические рекомендации Минздрава РФ «Сахарный диабет 1 типа у взрослых»</a:t>
            </a:r>
          </a:p>
          <a:p>
            <a:r>
              <a:rPr lang="ru-RU"/>
              <a:t>Клинические рекомендации Минздрава РФ «Сахарный диабет 2 типа у взрослых»</a:t>
            </a:r>
          </a:p>
          <a:p>
            <a:r>
              <a:rPr lang="fr-FR"/>
              <a:t>Karon B et al. Diabetes Technol Ther. 2008;10(2)</a:t>
            </a:r>
          </a:p>
          <a:p>
            <a:r>
              <a:rPr lang="fr-FR"/>
              <a:t>Kost GJ et al. Diabetes Technol Ther. 2008;10(6)</a:t>
            </a:r>
          </a:p>
          <a:p>
            <a:r>
              <a:rPr lang="fr-FR"/>
              <a:t>Vanelli M et al. Diabetes Nutr Metab. 2003;16(5-6)</a:t>
            </a:r>
          </a:p>
          <a:p>
            <a:r>
              <a:rPr lang="fr-FR"/>
              <a:t>Noyes KJ et al. Pediatr Diabetes. 2007;8(3)</a:t>
            </a:r>
          </a:p>
          <a:p>
            <a:r>
              <a:rPr lang="fr-FR"/>
              <a:t>Sheikh-Ali M et al. Diabetes Care. 2008;31(4)</a:t>
            </a:r>
          </a:p>
          <a:p>
            <a:r>
              <a:rPr lang="fr-FR"/>
              <a:t>Wallace TM et al. Diabet Med. 2001</a:t>
            </a:r>
          </a:p>
          <a:p>
            <a:r>
              <a:rPr lang="fr-FR"/>
              <a:t>American Diabetes Association. Diabetes Care. 2004</a:t>
            </a:r>
          </a:p>
        </p:txBody>
      </p:sp>
    </p:spTree>
    <p:extLst>
      <p:ext uri="{BB962C8B-B14F-4D97-AF65-F5344CB8AC3E}">
        <p14:creationId xmlns:p14="http://schemas.microsoft.com/office/powerpoint/2010/main" val="431776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6205DC-814E-44D5-A1FE-53F025ADF720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6047CE-8135-4D56-B5B5-0CAED5E7EBE6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EBCF7C-81B3-4BB5-968B-E57C8F2A1E44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Актуальность: ДКА требует точной диагностики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2496C1-754A-4530-8CE6-86ABD68AB424}"/>
              </a:ext>
            </a:extLst>
          </p:cNvPr>
          <p:cNvSpPr txBox="1"/>
          <p:nvPr/>
        </p:nvSpPr>
        <p:spPr>
          <a:xfrm>
            <a:off x="635000" y="1206500"/>
            <a:ext cx="10922000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ДКА — жизнеугрожающее осложнение СД1 и иногда СД2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65% случаев — пациенты моложе 19 лет; до 40% детей при первичной диагностике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ДКА — ведущая причина смерти у детей с диабетом (~85% летальных исходов)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Средняя стоимость госпитализации: $11 000–20 000; длительность 4,9 дня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Ошибки обычных глюкометров из-за интерференций достигают 40% и более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C0413C-E40C-4F7A-B9E6-E288B6819705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3294D2-19C7-42F6-9C96-AA631C9E3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4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D69F0C-76CA-490C-BA73-85646981E963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6F60E8-5F94-4786-B07C-476D128FA1E7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187425-DE3D-4414-A546-0BC8B398128B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Клинические рекомендации МЗ РФ: что они требуют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7C9B518-90B8-457E-BC47-6EEA7A404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826796"/>
              </p:ext>
            </p:extLst>
          </p:nvPr>
        </p:nvGraphicFramePr>
        <p:xfrm>
          <a:off x="635000" y="1206500"/>
          <a:ext cx="109220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1000">
                  <a:extLst>
                    <a:ext uri="{9D8B030D-6E8A-4147-A177-3AD203B41FA5}">
                      <a16:colId xmlns:a16="http://schemas.microsoft.com/office/drawing/2014/main" val="1434273260"/>
                    </a:ext>
                  </a:extLst>
                </a:gridCol>
                <a:gridCol w="5461000">
                  <a:extLst>
                    <a:ext uri="{9D8B030D-6E8A-4147-A177-3AD203B41FA5}">
                      <a16:colId xmlns:a16="http://schemas.microsoft.com/office/drawing/2014/main" val="2537094504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Документ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Требование к диагностике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35423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КР «Сахарный диабет 1 типа у детей» (2022)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Кетонемия</a:t>
                      </a:r>
                      <a:r>
                        <a:rPr lang="ru-RU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: </a:t>
                      </a:r>
                      <a:r>
                        <a:rPr lang="el-GR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β</a:t>
                      </a:r>
                      <a:r>
                        <a:rPr lang="ru-RU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-</a:t>
                      </a:r>
                      <a:r>
                        <a:rPr lang="ru-RU" sz="1200" dirty="0" err="1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гидроксибутират</a:t>
                      </a:r>
                      <a:r>
                        <a:rPr lang="ru-RU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 ≥ 3,0 ммоль/л — обязательный критерий ДКА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47618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КР «Сахарный диабет 1 типа у взрослых»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Мониторинг глюкозы и кетонов при гипергликемии &gt; 14 ммоль/л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5537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КР «Сахарный диабет 2 типа у взрослых»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Контроль кетонов при приёме ингибиторов SGLT-2 (риск </a:t>
                      </a:r>
                      <a:r>
                        <a:rPr lang="ru-RU" sz="1200" dirty="0" err="1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эугликемического</a:t>
                      </a:r>
                      <a:r>
                        <a:rPr lang="ru-RU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 ДКА)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25904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0002C1A-4C0B-450D-B2BE-A488C89B092A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DA4C0D-B72E-4E31-8500-D3D7AD068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280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59C5C7-3A98-4788-9FC1-DB17A4A08234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F658E7-74CB-490C-A360-548B129E1E0D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79EF99-5917-44CD-AC38-AAB7F569B0CE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Почему стандартные глюкометры опасны в стационаре?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D16BC5-2C03-458D-95A8-B279D702149F}"/>
              </a:ext>
            </a:extLst>
          </p:cNvPr>
          <p:cNvSpPr txBox="1"/>
          <p:nvPr/>
        </p:nvSpPr>
        <p:spPr>
          <a:xfrm>
            <a:off x="635000" y="1206500"/>
            <a:ext cx="10922000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Гематокрит: низкий &gt; ложно завышенные, высокий &gt; ложно заниженные результаты (ошибка до 40%)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Электрохимические интерференции: парацетамол, витамин С, мочевая кислота, билирубин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Неглюкозные сахара: мальтоза, галактоза, ксилоза, икодекстрин (диализ)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Ошибки калибровки: неверный код искажает результат до 43%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Последствие: неверное дозирование инсулина &gt; опасная гипо-/гипергликемия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713B64-DD17-4AF0-BBA4-285CEF2312BD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C6AE53-068C-4FAD-8F5B-09B772A04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07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43B76E-8584-4FD4-8C17-171D0A60930D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A0440C9-D3E6-4246-AAB6-8BFC15262CCD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799742-427D-4862-AD55-929CBA99F0BB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Технология Multi-Well™: 4 измерительных канала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3E9256-3267-41E2-BCC2-205F510EA726}"/>
              </a:ext>
            </a:extLst>
          </p:cNvPr>
          <p:cNvSpPr txBox="1"/>
          <p:nvPr/>
        </p:nvSpPr>
        <p:spPr>
          <a:xfrm>
            <a:off x="635000" y="1206500"/>
            <a:ext cx="10922000" cy="156966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Каналы 1–3: измерение глюкозы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Канал 4: измерение гематокрита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Доп. канал: электрохимические интерференции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ПО мгновенно корректирует результат ДО вывода на экран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Более 60 клинических исследований: Mayo Clinic, Johns Hopkins, Cambridge</a:t>
            </a:r>
          </a:p>
          <a:p>
            <a:r>
              <a:rPr lang="ru-RU" sz="1600">
                <a:solidFill>
                  <a:srgbClr val="282828"/>
                </a:solidFill>
                <a:latin typeface="Arial" panose="020B0604020202020204" pitchFamily="34" charset="0"/>
              </a:rPr>
              <a:t>• Наилучшая корреляция с гексокиназным методом: R? = 0,995 (Kost 2008)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AD0F10-BC35-438E-8583-2BCABA3F503C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00903B-CCBA-4447-8EFE-51C494C66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5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7A3F23-2C8B-4B46-8CAA-17FBF07AA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429000"/>
            <a:ext cx="2547937" cy="268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02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85E4568-2B31-45CB-83E6-931C5A95EBA9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0BF1FD1-7FD8-44C0-9FC3-F163F8AA712B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B2E519-90C2-45B3-8DE1-C4AB063E8052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StatStrip — единственный глюкометр без интерференций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6DA5095E-0B19-480A-BF6C-0160A0C3E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284147"/>
              </p:ext>
            </p:extLst>
          </p:nvPr>
        </p:nvGraphicFramePr>
        <p:xfrm>
          <a:off x="635000" y="1206500"/>
          <a:ext cx="10922001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0667">
                  <a:extLst>
                    <a:ext uri="{9D8B030D-6E8A-4147-A177-3AD203B41FA5}">
                      <a16:colId xmlns:a16="http://schemas.microsoft.com/office/drawing/2014/main" val="3037958932"/>
                    </a:ext>
                  </a:extLst>
                </a:gridCol>
                <a:gridCol w="3640667">
                  <a:extLst>
                    <a:ext uri="{9D8B030D-6E8A-4147-A177-3AD203B41FA5}">
                      <a16:colId xmlns:a16="http://schemas.microsoft.com/office/drawing/2014/main" val="3966128212"/>
                    </a:ext>
                  </a:extLst>
                </a:gridCol>
                <a:gridCol w="3640667">
                  <a:extLst>
                    <a:ext uri="{9D8B030D-6E8A-4147-A177-3AD203B41FA5}">
                      <a16:colId xmlns:a16="http://schemas.microsoft.com/office/drawing/2014/main" val="365656707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Интерференция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Обычные глюкометры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StatStrip</a:t>
                      </a:r>
                      <a:endParaRPr lang="ru-RU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</a:endParaRPr>
                    </a:p>
                  </a:txBody>
                  <a:tcP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03803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Гематокрит (20–65%)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Ошибка до 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Устраняется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57402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Парацетамол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Завышение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Устраняется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89038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Аскорбиновая кислота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Завышение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Устраняется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62669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Мочевая кислота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Завышение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Устраняется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49612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Билирубин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Искажение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Устраняется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028391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Мальтоза / галактоза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Ошибка до 100 мг/дл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Устраняется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179859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Икодекстрин (диализ)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Ложная гипергликемия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Устраняется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04956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Кислород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Искажение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Устраняется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86769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335C3C4-FC1E-4EA3-9452-58F45CA15870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16626B-74AB-4AB1-8F47-8EDDE430E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835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AFD658-B22A-45FF-914B-004FAEFC3834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6CC668-08ED-49DC-9E48-E6782BE71D50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AD7AAF-188C-43B8-A6A3-28EFE59427FD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Модельный ряд </a:t>
            </a:r>
            <a:r>
              <a:rPr lang="fr-FR" sz="2400" b="1">
                <a:solidFill>
                  <a:srgbClr val="FFFFFF"/>
                </a:solidFill>
                <a:latin typeface="Arial" panose="020B0604020202020204" pitchFamily="34" charset="0"/>
              </a:rPr>
              <a:t>StatStrip</a:t>
            </a:r>
            <a:endParaRPr lang="ru-RU"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354EF41-A296-4330-A453-0BB3489248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932984"/>
              </p:ext>
            </p:extLst>
          </p:nvPr>
        </p:nvGraphicFramePr>
        <p:xfrm>
          <a:off x="635000" y="1206500"/>
          <a:ext cx="10922001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0667">
                  <a:extLst>
                    <a:ext uri="{9D8B030D-6E8A-4147-A177-3AD203B41FA5}">
                      <a16:colId xmlns:a16="http://schemas.microsoft.com/office/drawing/2014/main" val="1490278562"/>
                    </a:ext>
                  </a:extLst>
                </a:gridCol>
                <a:gridCol w="3640667">
                  <a:extLst>
                    <a:ext uri="{9D8B030D-6E8A-4147-A177-3AD203B41FA5}">
                      <a16:colId xmlns:a16="http://schemas.microsoft.com/office/drawing/2014/main" val="3978793860"/>
                    </a:ext>
                  </a:extLst>
                </a:gridCol>
                <a:gridCol w="3640667">
                  <a:extLst>
                    <a:ext uri="{9D8B030D-6E8A-4147-A177-3AD203B41FA5}">
                      <a16:colId xmlns:a16="http://schemas.microsoft.com/office/drawing/2014/main" val="2676984928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Параметр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StatStrip® Hospital</a:t>
                      </a:r>
                      <a:endParaRPr lang="ru-RU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</a:endParaRPr>
                    </a:p>
                  </a:txBody>
                  <a:tcP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StatStrip® Xpress™</a:t>
                      </a:r>
                      <a:endParaRPr lang="ru-RU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</a:endParaRPr>
                    </a:p>
                  </a:txBody>
                  <a:tcP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592550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Назначение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Стационары, ОРИТ, диализ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Бригады, ФАПы, амбулатории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985187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Вес / габариты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360 г; 153?82,5?46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75 г; 91?58?23 мм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5854568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Память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1000 тестов, 200 </a:t>
                      </a:r>
                      <a:r>
                        <a:rPr lang="fr-FR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QC</a:t>
                      </a:r>
                      <a:endParaRPr lang="ru-RU" sz="1200">
                        <a:solidFill>
                          <a:srgbClr val="282828"/>
                        </a:solidFill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400 тестов (</a:t>
                      </a:r>
                      <a:r>
                        <a:rPr lang="fr-FR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FIFO)</a:t>
                      </a:r>
                      <a:endParaRPr lang="ru-RU" sz="1200">
                        <a:solidFill>
                          <a:srgbClr val="282828"/>
                        </a:solidFill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889996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Интерфейс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RJ-45 Ethernet, POCT1-A</a:t>
                      </a:r>
                      <a:endParaRPr lang="ru-RU" sz="1200">
                        <a:solidFill>
                          <a:srgbClr val="282828"/>
                        </a:solidFill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Автономная работа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878019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Сканер штрих-кодов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1D </a:t>
                      </a:r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и 2</a:t>
                      </a:r>
                      <a:r>
                        <a:rPr lang="fr-FR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D, Patient ID</a:t>
                      </a:r>
                      <a:endParaRPr lang="ru-RU" sz="1200">
                        <a:solidFill>
                          <a:srgbClr val="282828"/>
                        </a:solidFill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674117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Диапазон глюкозы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0,5–33,3 ммоль/л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0,5–33,3 ммоль/л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576467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Диапазон кетонов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0,1–7,0 ммоль/л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0,0–8,0 ммоль/л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721879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Время анализа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6 с (глюкоза) / 10 с (кетоны)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6 с (глюкоза) / 10 с (кетоны)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998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56D5ACF-037E-4485-9A22-7AE60F13B8D2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8FC6EC-1C8F-4BFF-B258-32AD48B0A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965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16CEBD-FC56-48A9-BDEA-6BE36E32C36D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A0DEB7-9910-4D7C-B1FF-97FEEF3A06CA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95BC94-2BFE-4B96-85FC-B733BFC639B0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Измерение кетонов: бета-гидроксибутират (?-</a:t>
            </a:r>
            <a:r>
              <a:rPr lang="fr-FR" sz="2400" b="1">
                <a:solidFill>
                  <a:srgbClr val="FFFFFF"/>
                </a:solidFill>
                <a:latin typeface="Arial" panose="020B0604020202020204" pitchFamily="34" charset="0"/>
              </a:rPr>
              <a:t>OHB)</a:t>
            </a:r>
            <a:endParaRPr lang="ru-RU"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CA6896-6E6B-46D3-A4F0-3F3BC867F73F}"/>
              </a:ext>
            </a:extLst>
          </p:cNvPr>
          <p:cNvSpPr txBox="1"/>
          <p:nvPr/>
        </p:nvSpPr>
        <p:spPr>
          <a:xfrm>
            <a:off x="635000" y="1206500"/>
            <a:ext cx="10922000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• </a:t>
            </a:r>
            <a:r>
              <a:rPr lang="el-GR" sz="1600" dirty="0">
                <a:solidFill>
                  <a:srgbClr val="282828"/>
                </a:solidFill>
                <a:latin typeface="Arial" panose="020B0604020202020204" pitchFamily="34" charset="0"/>
              </a:rPr>
              <a:t>β</a:t>
            </a:r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-OHB — основной кетон при ДКА (соотношение к </a:t>
            </a:r>
            <a:r>
              <a:rPr lang="ru-RU" sz="1600" dirty="0" err="1">
                <a:solidFill>
                  <a:srgbClr val="282828"/>
                </a:solidFill>
                <a:latin typeface="Arial" panose="020B0604020202020204" pitchFamily="34" charset="0"/>
              </a:rPr>
              <a:t>ацетоацетату</a:t>
            </a:r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 до 10:1)</a:t>
            </a:r>
          </a:p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• Анализ мочи видит только </a:t>
            </a:r>
            <a:r>
              <a:rPr lang="ru-RU" sz="1600" dirty="0" err="1">
                <a:solidFill>
                  <a:srgbClr val="282828"/>
                </a:solidFill>
                <a:latin typeface="Arial" panose="020B0604020202020204" pitchFamily="34" charset="0"/>
              </a:rPr>
              <a:t>ацетоацетат</a:t>
            </a:r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 и задерживается в пузыре на часы</a:t>
            </a:r>
          </a:p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• Кровь: количественный результат в реальном времени, объём всего 0,8 </a:t>
            </a:r>
            <a:r>
              <a:rPr lang="ru-RU" sz="1600" dirty="0" err="1">
                <a:solidFill>
                  <a:srgbClr val="282828"/>
                </a:solidFill>
                <a:latin typeface="Arial" panose="020B0604020202020204" pitchFamily="34" charset="0"/>
              </a:rPr>
              <a:t>мкл</a:t>
            </a:r>
            <a:endParaRPr lang="ru-RU" sz="1600" dirty="0">
              <a:solidFill>
                <a:srgbClr val="282828"/>
              </a:solidFill>
              <a:latin typeface="Arial" panose="020B0604020202020204" pitchFamily="34" charset="0"/>
            </a:endParaRPr>
          </a:p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• Не зависит от цвета мочи, лекарств (</a:t>
            </a:r>
            <a:r>
              <a:rPr lang="ru-RU" sz="1600" dirty="0" err="1">
                <a:solidFill>
                  <a:srgbClr val="282828"/>
                </a:solidFill>
                <a:latin typeface="Arial" panose="020B0604020202020204" pitchFamily="34" charset="0"/>
              </a:rPr>
              <a:t>каптоприл</a:t>
            </a:r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, витамин С), экспозиции на воздухе</a:t>
            </a:r>
          </a:p>
          <a:p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• Рекомендовано ADA, </a:t>
            </a:r>
            <a:r>
              <a:rPr lang="ru-RU" sz="1600" dirty="0" err="1">
                <a:solidFill>
                  <a:srgbClr val="282828"/>
                </a:solidFill>
                <a:latin typeface="Arial" panose="020B0604020202020204" pitchFamily="34" charset="0"/>
              </a:rPr>
              <a:t>Diabetes</a:t>
            </a:r>
            <a:r>
              <a:rPr lang="ru-RU" sz="1600" dirty="0">
                <a:solidFill>
                  <a:srgbClr val="282828"/>
                </a:solidFill>
                <a:latin typeface="Arial" panose="020B0604020202020204" pitchFamily="34" charset="0"/>
              </a:rPr>
              <a:t> UK, ESP и КР Минздрава РФ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4A473-31BE-43BE-BB36-DEF18B4B516C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07B6C6-1961-4AF0-8858-4A124A958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8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DE49BB-1970-49A1-9A66-29AE384C5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675" y="2529939"/>
            <a:ext cx="2517066" cy="42994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54F9FD-D1C5-4397-BF72-E188077C0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866" y="2796639"/>
            <a:ext cx="2913224" cy="383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16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296BA0-DEBF-473A-800A-FF3E71153C48}"/>
              </a:ext>
            </a:extLst>
          </p:cNvPr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00336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E85EC6-BBF5-48D8-89B3-027ABE3D0244}"/>
              </a:ext>
            </a:extLst>
          </p:cNvPr>
          <p:cNvSpPr/>
          <p:nvPr/>
        </p:nvSpPr>
        <p:spPr>
          <a:xfrm>
            <a:off x="0" y="889000"/>
            <a:ext cx="12192000" cy="50800"/>
          </a:xfrm>
          <a:prstGeom prst="rect">
            <a:avLst/>
          </a:prstGeom>
          <a:solidFill>
            <a:srgbClr val="0099C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452521-88EF-425F-8791-4753ED0A745F}"/>
              </a:ext>
            </a:extLst>
          </p:cNvPr>
          <p:cNvSpPr txBox="1"/>
          <p:nvPr/>
        </p:nvSpPr>
        <p:spPr>
          <a:xfrm>
            <a:off x="508000" y="2286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latin typeface="Arial" panose="020B0604020202020204" pitchFamily="34" charset="0"/>
              </a:rPr>
              <a:t>StatStrip отвечает требованиям всех трёх КР МЗ РФ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F814836E-E89B-4F9B-8DAB-B85BD4CEF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160852"/>
              </p:ext>
            </p:extLst>
          </p:nvPr>
        </p:nvGraphicFramePr>
        <p:xfrm>
          <a:off x="635000" y="1206500"/>
          <a:ext cx="10922000" cy="355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1000">
                  <a:extLst>
                    <a:ext uri="{9D8B030D-6E8A-4147-A177-3AD203B41FA5}">
                      <a16:colId xmlns:a16="http://schemas.microsoft.com/office/drawing/2014/main" val="274657218"/>
                    </a:ext>
                  </a:extLst>
                </a:gridCol>
                <a:gridCol w="5461000">
                  <a:extLst>
                    <a:ext uri="{9D8B030D-6E8A-4147-A177-3AD203B41FA5}">
                      <a16:colId xmlns:a16="http://schemas.microsoft.com/office/drawing/2014/main" val="2156936170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Требование КР МЗ РФ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Решение </a:t>
                      </a:r>
                      <a:r>
                        <a:rPr lang="fr-FR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StatStrip</a:t>
                      </a:r>
                      <a:endParaRPr lang="ru-RU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</a:endParaRPr>
                    </a:p>
                  </a:txBody>
                  <a:tcP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00023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el-GR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β</a:t>
                      </a:r>
                      <a:r>
                        <a:rPr lang="ru-RU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-OHB ≥ 3,0 ммоль/л — критерий ДКА (СД1, дети)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Измеряет </a:t>
                      </a:r>
                      <a:r>
                        <a:rPr lang="el-GR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β</a:t>
                      </a:r>
                      <a:r>
                        <a:rPr lang="ru-RU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-OHB: 0,1–7,0 / 0,0–8,0 ммоль/л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20105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Диагностика ДКА при глюкозе &gt; 11 ммоль/л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Точность глюкозы 0,5–33,3 ммоль/л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91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Тестирование кетонов при гипергликемии &gt; 14 ммоль/л (взрослые)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Рефлексное тестирование кетонов на том же приборе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810169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Мониторинг разрешения ДКА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Результат кетонов за 10 секунд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93967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Риск эугликемического ДКА при SGLT-2 (СД2)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Контроль кетонов даже при нормальной глюкозе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823268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Капиллярная кровь у детей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Объём образца 0,8 </a:t>
                      </a:r>
                      <a:r>
                        <a:rPr lang="ru-RU" sz="1200" dirty="0" err="1">
                          <a:solidFill>
                            <a:srgbClr val="282828"/>
                          </a:solidFill>
                          <a:latin typeface="Arial" panose="020B0604020202020204" pitchFamily="34" charset="0"/>
                        </a:rPr>
                        <a:t>мкл</a:t>
                      </a:r>
                      <a:endParaRPr lang="ru-RU" sz="1200" dirty="0">
                        <a:solidFill>
                          <a:srgbClr val="282828"/>
                        </a:solidFill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34478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251DF88-4410-4A0C-900E-9B2F6AC52DE9}"/>
              </a:ext>
            </a:extLst>
          </p:cNvPr>
          <p:cNvSpPr txBox="1"/>
          <p:nvPr/>
        </p:nvSpPr>
        <p:spPr>
          <a:xfrm>
            <a:off x="508000" y="6578600"/>
            <a:ext cx="6350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fr-FR" sz="1000">
                <a:solidFill>
                  <a:srgbClr val="828282"/>
                </a:solidFill>
                <a:latin typeface="Arial" panose="020B0604020202020204" pitchFamily="34" charset="0"/>
              </a:rPr>
              <a:t>StatStrip®  |  Nova Biomedical</a:t>
            </a:r>
            <a:endParaRPr lang="ru-RU" sz="1000">
              <a:solidFill>
                <a:srgbClr val="828282"/>
              </a:solidFill>
              <a:latin typeface="Arial" panose="020B060402020202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7F81DB-B7D1-4A62-BF70-1F6C01EFA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1BFDC-2D7A-408A-A225-D39ED93AF92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3365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1335</Words>
  <Application>Microsoft Office PowerPoint</Application>
  <PresentationFormat>Произвольный</PresentationFormat>
  <Paragraphs>242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Gennady Podgurskiy</dc:creator>
  <cp:lastModifiedBy>Gennady Podgurskiy</cp:lastModifiedBy>
  <cp:revision>10</cp:revision>
  <dcterms:created xsi:type="dcterms:W3CDTF">2026-08-12T10:53:49Z</dcterms:created>
  <dcterms:modified xsi:type="dcterms:W3CDTF">2026-08-12T14:13:09Z</dcterms:modified>
</cp:coreProperties>
</file>